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9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0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1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2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800" r:id="rId2"/>
    <p:sldId id="4346" r:id="rId3"/>
    <p:sldId id="4345" r:id="rId4"/>
    <p:sldId id="4331" r:id="rId5"/>
    <p:sldId id="4347" r:id="rId6"/>
    <p:sldId id="4332" r:id="rId7"/>
    <p:sldId id="4339" r:id="rId8"/>
    <p:sldId id="4348" r:id="rId9"/>
    <p:sldId id="4338" r:id="rId10"/>
    <p:sldId id="4292" r:id="rId11"/>
    <p:sldId id="4294" r:id="rId12"/>
    <p:sldId id="4295" r:id="rId13"/>
    <p:sldId id="4251" r:id="rId14"/>
    <p:sldId id="4349" r:id="rId15"/>
    <p:sldId id="4350" r:id="rId16"/>
    <p:sldId id="4351" r:id="rId17"/>
    <p:sldId id="4353" r:id="rId18"/>
    <p:sldId id="4354" r:id="rId19"/>
    <p:sldId id="4352" r:id="rId20"/>
    <p:sldId id="4189" r:id="rId21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0">
          <p15:clr>
            <a:srgbClr val="A4A3A4"/>
          </p15:clr>
        </p15:guide>
        <p15:guide id="2" orient="horz" pos="4245">
          <p15:clr>
            <a:srgbClr val="A4A3A4"/>
          </p15:clr>
        </p15:guide>
        <p15:guide id="3" pos="4185">
          <p15:clr>
            <a:srgbClr val="A4A3A4"/>
          </p15:clr>
        </p15:guide>
        <p15:guide id="4" pos="570">
          <p15:clr>
            <a:srgbClr val="A4A3A4"/>
          </p15:clr>
        </p15:guide>
        <p15:guide id="5" pos="7451">
          <p15:clr>
            <a:srgbClr val="A4A3A4"/>
          </p15:clr>
        </p15:guide>
        <p15:guide id="6" pos="69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1E21"/>
    <a:srgbClr val="40F927"/>
    <a:srgbClr val="341801"/>
    <a:srgbClr val="682F03"/>
    <a:srgbClr val="F08200"/>
    <a:srgbClr val="010066"/>
    <a:srgbClr val="DA1F28"/>
    <a:srgbClr val="4BC1DD"/>
    <a:srgbClr val="333F50"/>
    <a:srgbClr val="8A47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5" autoAdjust="0"/>
    <p:restoredTop sz="93701" autoAdjust="0"/>
  </p:normalViewPr>
  <p:slideViewPr>
    <p:cSldViewPr>
      <p:cViewPr varScale="1">
        <p:scale>
          <a:sx n="108" d="100"/>
          <a:sy n="108" d="100"/>
        </p:scale>
        <p:origin x="432" y="108"/>
      </p:cViewPr>
      <p:guideLst>
        <p:guide orient="horz" pos="290"/>
        <p:guide orient="horz" pos="4245"/>
        <p:guide pos="4185"/>
        <p:guide pos="570"/>
        <p:guide pos="7451"/>
        <p:guide pos="6996"/>
      </p:guideLst>
    </p:cSldViewPr>
  </p:slideViewPr>
  <p:outlineViewPr>
    <p:cViewPr>
      <p:scale>
        <a:sx n="100" d="100"/>
        <a:sy n="100" d="100"/>
      </p:scale>
      <p:origin x="0" y="-205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12-21T14:33:56.005" idx="1">
    <p:pos x="10" y="10"/>
    <p:text/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12-21T14:33:56.005" idx="1">
    <p:pos x="10" y="10"/>
    <p:text/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12-21T14:33:56.005" idx="1">
    <p:pos x="10" y="10"/>
    <p:text/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12-21T14:33:56.005" idx="1">
    <p:pos x="10" y="10"/>
    <p:text/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12-21T14:33:56.005" idx="1">
    <p:pos x="10" y="10"/>
    <p:text/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12-21T14:33:56.005" idx="1">
    <p:pos x="10" y="10"/>
    <p:text/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t>2020/8/31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82180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tiff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t>2020/8/31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30292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49327-3B2F-EA4B-902F-85ED6D917E13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49327-3B2F-EA4B-902F-85ED6D917E1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6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49327-3B2F-EA4B-902F-85ED6D917E1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997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49327-3B2F-EA4B-902F-85ED6D917E1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4273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研究区面积约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117km2 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它是世界中纬度地区唯一一个完整的亚热带森林生态系统，植物种类十分丰富。选择一个几乎覆盖所有优势种和海拔梯度的物种复杂典型区域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(3.5km×3km)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进行模型建立和验证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 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研究区域的森林冠层由大约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种优势树种组成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49327-3B2F-EA4B-902F-85ED6D917E1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6548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49327-3B2F-EA4B-902F-85ED6D917E1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7595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传统的森林生物多样性测量主要基于实地物种的清查。然而，由于劳动力密集和耗时的实地测量，缺乏树种丰富度的时空分布信息，极大地阻碍了对森林生物多样性的理解。遥感技术越来越多地用于多空间尺度的森林生物多样性监测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2342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传统的森林生物多样性测量主要基于实地物种的清查。然而，由于劳动力密集和耗时的实地测量，缺乏树种丰富度的时空分布信息，极大地阻碍了对森林生物多样性的理解。遥感技术越来越多地用于多空间尺度的森林生物多样性监测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9368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成像光谱和激光雷达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光探测和测距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已经成为预测物种丰富度的强大工具，甚至可以在不同的生态系统中识别单个植物物种</a:t>
            </a:r>
            <a:endParaRPr lang="en-US" altLang="zh-CN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激光雷达数据显示了捕捉冠层结构特征的巨大潜力，包括叶面积指数</a:t>
            </a:r>
            <a:r>
              <a:rPr lang="en-US" altLang="zh-CN" dirty="0"/>
              <a:t>(LAI)</a:t>
            </a:r>
            <a:r>
              <a:rPr lang="zh-CN" altLang="en-US" dirty="0"/>
              <a:t>和树高。此外，它们还被发现用于分离单个树冠</a:t>
            </a:r>
            <a:r>
              <a:rPr lang="en-US" altLang="zh-CN" dirty="0"/>
              <a:t>(ITCs)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通过提供物种结构多样性以及宏观或微观地形特征的信息，激光雷达显示出了区分物种群落或估计物种丰富度的一些潜力</a:t>
            </a:r>
            <a:r>
              <a:rPr lang="en-US" altLang="zh-CN" dirty="0"/>
              <a:t>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594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研究区面积约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117km2 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它是世界中纬度地区唯一一个完整的亚热带森林生态系统，植物种类十分丰富。选择一个几乎覆盖所有优势种和海拔梯度的物种复杂典型区域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(3.5km×3km)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进行模型建立和验证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 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研究区域的森林冠层由大约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种优势树种组成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49327-3B2F-EA4B-902F-85ED6D917E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136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778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547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使用基于形态学冠控制的分水岭算法从</a:t>
            </a:r>
            <a:r>
              <a:rPr lang="en-US" altLang="zh-CN" dirty="0"/>
              <a:t>CHM</a:t>
            </a:r>
            <a:r>
              <a:rPr lang="zh-CN" altLang="en-US" dirty="0"/>
              <a:t>中分离出单个树冠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49327-3B2F-EA4B-902F-85ED6D917E1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162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（</a:t>
            </a:r>
            <a:r>
              <a:rPr lang="en-US" altLang="zh-CN" dirty="0"/>
              <a:t>a</a:t>
            </a:r>
            <a:r>
              <a:rPr lang="zh-CN" altLang="en-US" dirty="0"/>
              <a:t>）和（</a:t>
            </a:r>
            <a:r>
              <a:rPr lang="en-US" altLang="zh-CN" dirty="0"/>
              <a:t>b</a:t>
            </a:r>
            <a:r>
              <a:rPr lang="zh-CN" altLang="en-US" dirty="0"/>
              <a:t>）显示了基于</a:t>
            </a:r>
            <a:r>
              <a:rPr lang="en-US" altLang="zh-CN" dirty="0"/>
              <a:t>33</a:t>
            </a:r>
            <a:r>
              <a:rPr lang="zh-CN" altLang="en-US" dirty="0"/>
              <a:t>个</a:t>
            </a:r>
            <a:r>
              <a:rPr lang="en-US" altLang="zh-CN" dirty="0"/>
              <a:t>VIS</a:t>
            </a:r>
            <a:r>
              <a:rPr lang="zh-CN" altLang="en-US" dirty="0"/>
              <a:t>中每个生化组的基尼重要性排名的</a:t>
            </a:r>
            <a:r>
              <a:rPr lang="en-US" altLang="zh-CN" dirty="0"/>
              <a:t>RF</a:t>
            </a:r>
            <a:r>
              <a:rPr lang="zh-CN" altLang="en-US" dirty="0"/>
              <a:t>回归结果。</a:t>
            </a:r>
            <a:r>
              <a:rPr lang="en-US" altLang="zh-CN" dirty="0" err="1"/>
              <a:t>ndni</a:t>
            </a:r>
            <a:r>
              <a:rPr lang="zh-CN" altLang="en-US" dirty="0"/>
              <a:t>、</a:t>
            </a:r>
            <a:r>
              <a:rPr lang="en-US" altLang="zh-CN" dirty="0"/>
              <a:t>cri</a:t>
            </a:r>
            <a:r>
              <a:rPr lang="zh-CN" altLang="en-US" dirty="0"/>
              <a:t>、</a:t>
            </a:r>
            <a:r>
              <a:rPr lang="en-US" altLang="zh-CN" dirty="0" err="1"/>
              <a:t>tcariou</a:t>
            </a:r>
            <a:r>
              <a:rPr lang="en-US" altLang="zh-CN" dirty="0"/>
              <a:t> </a:t>
            </a:r>
            <a:r>
              <a:rPr lang="en-US" altLang="zh-CN" dirty="0" err="1"/>
              <a:t>osavi</a:t>
            </a:r>
            <a:r>
              <a:rPr lang="en-US" altLang="zh-CN" dirty="0"/>
              <a:t>[705750]</a:t>
            </a:r>
            <a:r>
              <a:rPr lang="zh-CN" altLang="en-US" dirty="0"/>
              <a:t>、</a:t>
            </a:r>
            <a:r>
              <a:rPr lang="en-US" altLang="zh-CN" dirty="0" err="1"/>
              <a:t>sr</a:t>
            </a:r>
            <a:r>
              <a:rPr lang="en-US" altLang="zh-CN" dirty="0"/>
              <a:t>[705750]</a:t>
            </a:r>
            <a:r>
              <a:rPr lang="zh-CN" altLang="en-US" dirty="0"/>
              <a:t>、</a:t>
            </a:r>
            <a:r>
              <a:rPr lang="en-US" altLang="zh-CN" dirty="0" err="1"/>
              <a:t>pri</a:t>
            </a:r>
            <a:r>
              <a:rPr lang="zh-CN" altLang="en-US" dirty="0"/>
              <a:t>、</a:t>
            </a:r>
            <a:r>
              <a:rPr lang="en-US" altLang="zh-CN" dirty="0" err="1"/>
              <a:t>ndli</a:t>
            </a:r>
            <a:r>
              <a:rPr lang="zh-CN" altLang="en-US" dirty="0"/>
              <a:t>和</a:t>
            </a:r>
            <a:r>
              <a:rPr lang="en-US" altLang="zh-CN" dirty="0" err="1"/>
              <a:t>ndwi</a:t>
            </a:r>
            <a:r>
              <a:rPr lang="zh-CN" altLang="en-US" dirty="0"/>
              <a:t>是各生化组最重要的预测</a:t>
            </a:r>
            <a:r>
              <a:rPr lang="en-US" altLang="zh-CN" dirty="0"/>
              <a:t>VIS</a:t>
            </a:r>
            <a:r>
              <a:rPr lang="zh-CN" altLang="en-US" dirty="0"/>
              <a:t>，且在所有情况下其相互关系均小于</a:t>
            </a:r>
            <a:r>
              <a:rPr lang="en-US" altLang="zh-CN" dirty="0"/>
              <a:t>0.85</a:t>
            </a:r>
            <a:r>
              <a:rPr lang="zh-CN" altLang="en-US" dirty="0"/>
              <a:t>。从而确定了它们是指示</a:t>
            </a:r>
            <a:r>
              <a:rPr lang="en-US" altLang="zh-CN" dirty="0"/>
              <a:t>N</a:t>
            </a:r>
            <a:r>
              <a:rPr lang="zh-CN" altLang="en-US" dirty="0"/>
              <a:t>、</a:t>
            </a:r>
            <a:r>
              <a:rPr lang="en-US" altLang="zh-CN" dirty="0"/>
              <a:t>Car</a:t>
            </a:r>
            <a:r>
              <a:rPr lang="zh-CN" altLang="en-US" dirty="0"/>
              <a:t>、</a:t>
            </a:r>
            <a:r>
              <a:rPr lang="en-US" altLang="zh-CN" dirty="0" err="1"/>
              <a:t>Chl</a:t>
            </a:r>
            <a:r>
              <a:rPr lang="zh-CN" altLang="en-US" dirty="0"/>
              <a:t>、</a:t>
            </a:r>
            <a:r>
              <a:rPr lang="en-US" altLang="zh-CN" dirty="0"/>
              <a:t>Sla</a:t>
            </a:r>
            <a:r>
              <a:rPr lang="zh-CN" altLang="en-US" dirty="0"/>
              <a:t>、</a:t>
            </a:r>
            <a:r>
              <a:rPr lang="en-US" altLang="zh-CN" dirty="0"/>
              <a:t>Xan</a:t>
            </a:r>
            <a:r>
              <a:rPr lang="zh-CN" altLang="en-US" dirty="0"/>
              <a:t>、配体</a:t>
            </a:r>
            <a:r>
              <a:rPr lang="en-US" altLang="zh-CN" dirty="0"/>
              <a:t>EWT</a:t>
            </a:r>
            <a:r>
              <a:rPr lang="zh-CN" altLang="en-US" dirty="0"/>
              <a:t>的最佳生化</a:t>
            </a:r>
            <a:r>
              <a:rPr lang="en-US" altLang="zh-CN" dirty="0"/>
              <a:t>VIS</a:t>
            </a:r>
            <a:r>
              <a:rPr lang="zh-CN" altLang="en-US" dirty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49327-3B2F-EA4B-902F-85ED6D917E1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135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  <a:t>2020/8/31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/>
          <p:cNvSpPr/>
          <p:nvPr userDrawn="1"/>
        </p:nvSpPr>
        <p:spPr>
          <a:xfrm>
            <a:off x="0" y="1888133"/>
            <a:ext cx="12858750" cy="2088232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1100783" y="1024037"/>
            <a:ext cx="3852428" cy="3852428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1784859" y="1672109"/>
            <a:ext cx="2520280" cy="252028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1981486" y="2140161"/>
            <a:ext cx="2127025" cy="1584176"/>
          </a:xfrm>
          <a:effectLst/>
        </p:spPr>
        <p:txBody>
          <a:bodyPr anchor="ctr">
            <a:noAutofit/>
          </a:bodyPr>
          <a:lstStyle>
            <a:lvl1pPr marL="0" indent="0" algn="ctr">
              <a:buNone/>
              <a:defRPr sz="13800">
                <a:solidFill>
                  <a:srgbClr val="0070C0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2" name="文本占位符 9"/>
          <p:cNvSpPr>
            <a:spLocks noGrp="1"/>
          </p:cNvSpPr>
          <p:nvPr>
            <p:ph type="body" sz="quarter" idx="12" hasCustomPrompt="1"/>
          </p:nvPr>
        </p:nvSpPr>
        <p:spPr>
          <a:xfrm>
            <a:off x="5317392" y="2032149"/>
            <a:ext cx="7344188" cy="1584176"/>
          </a:xfrm>
          <a:effectLst>
            <a:outerShdw blurRad="419100" dist="419100" dir="5400000" algn="ctr" rotWithShape="0">
              <a:srgbClr val="000000">
                <a:alpha val="43137"/>
              </a:srgbClr>
            </a:outerShdw>
          </a:effectLst>
        </p:spPr>
        <p:txBody>
          <a:bodyPr anchor="ctr">
            <a:no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zh-CN" altLang="en-US" dirty="0"/>
              <a:t>点击输入章节标题</a:t>
            </a:r>
          </a:p>
        </p:txBody>
      </p:sp>
      <p:sp>
        <p:nvSpPr>
          <p:cNvPr id="13" name="文本占位符 9"/>
          <p:cNvSpPr>
            <a:spLocks noGrp="1"/>
          </p:cNvSpPr>
          <p:nvPr>
            <p:ph type="body" sz="quarter" idx="13" hasCustomPrompt="1"/>
          </p:nvPr>
        </p:nvSpPr>
        <p:spPr>
          <a:xfrm>
            <a:off x="6089998" y="4005810"/>
            <a:ext cx="2664296" cy="702078"/>
          </a:xfrm>
          <a:effectLst/>
        </p:spPr>
        <p:txBody>
          <a:bodyPr anchor="t">
            <a:noAutofit/>
          </a:bodyPr>
          <a:lstStyle>
            <a:lvl1pPr marL="342900" indent="-342900" algn="ctr">
              <a:buFont typeface="Wingdings" panose="05000000000000000000" pitchFamily="2" charset="2"/>
              <a:buChar char="ü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zh-CN" altLang="en-US" dirty="0"/>
              <a:t>输入副标题</a:t>
            </a:r>
          </a:p>
        </p:txBody>
      </p:sp>
      <p:sp>
        <p:nvSpPr>
          <p:cNvPr id="14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005" y="4005810"/>
            <a:ext cx="2664296" cy="702078"/>
          </a:xfrm>
          <a:effectLst/>
        </p:spPr>
        <p:txBody>
          <a:bodyPr anchor="t">
            <a:noAutofit/>
          </a:bodyPr>
          <a:lstStyle>
            <a:lvl1pPr marL="342900" indent="-342900" algn="ctr">
              <a:buFont typeface="Wingdings" panose="05000000000000000000" pitchFamily="2" charset="2"/>
              <a:buChar char="ü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zh-CN" altLang="en-US" dirty="0"/>
              <a:t>输入副标题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/>
          <p:cNvSpPr/>
          <p:nvPr userDrawn="1"/>
        </p:nvSpPr>
        <p:spPr>
          <a:xfrm>
            <a:off x="0" y="447972"/>
            <a:ext cx="12858750" cy="504057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146156" y="55258"/>
            <a:ext cx="1260000" cy="1260000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326156" y="235258"/>
            <a:ext cx="900000" cy="9000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 hasCustomPrompt="1"/>
          </p:nvPr>
        </p:nvSpPr>
        <p:spPr>
          <a:xfrm>
            <a:off x="1768476" y="454672"/>
            <a:ext cx="3168922" cy="503560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点击输入标题内容</a:t>
            </a:r>
          </a:p>
        </p:txBody>
      </p:sp>
      <p:pic>
        <p:nvPicPr>
          <p:cNvPr id="11" name="Picture 2" descr="F:\0PPT素材\北京大学3.pn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852" y="301307"/>
            <a:ext cx="774607" cy="76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 descr="aa"/>
          <p:cNvPicPr>
            <a:picLocks noChangeAspect="1"/>
          </p:cNvPicPr>
          <p:nvPr userDrawn="1"/>
        </p:nvPicPr>
        <p:blipFill>
          <a:blip r:embed="rId3"/>
          <a:srcRect l="6177" t="6786" r="6257" b="5258"/>
          <a:stretch>
            <a:fillRect/>
          </a:stretch>
        </p:blipFill>
        <p:spPr>
          <a:xfrm>
            <a:off x="285301" y="198529"/>
            <a:ext cx="981710" cy="973455"/>
          </a:xfrm>
          <a:prstGeom prst="flowChartConnector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  <a:t>2020/8/31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1.xml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3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4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5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858749" cy="7256933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34492" y="1456085"/>
            <a:ext cx="12858749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altLang="zh-CN" sz="2800" b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Detection of forest canopy gaps from UAV aerial images</a:t>
            </a:r>
            <a:r>
              <a:rPr lang="en-US" altLang="zh-CN" sz="2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altLang="zh-CN" sz="24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Comparison of four methods based on photographic height, spectrum and texture information</a:t>
            </a:r>
            <a:endParaRPr lang="zh-CN" altLang="zh-CN" sz="2400" b="1" kern="1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3117007" y="4840461"/>
            <a:ext cx="6400800" cy="175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339933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Reporter: Jiale Chen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339933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May.3  2020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339933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  <a:cs typeface="+mn-ea"/>
                <a:sym typeface="+mn-lt"/>
              </a:rPr>
              <a:t>03</a:t>
            </a:r>
            <a:endParaRPr lang="en-US" dirty="0">
              <a:latin typeface="+mn-lt"/>
              <a:cs typeface="+mn-ea"/>
              <a:sym typeface="+mn-lt"/>
            </a:endParaRPr>
          </a:p>
        </p:txBody>
      </p:sp>
      <p:sp>
        <p:nvSpPr>
          <p:cNvPr id="5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4341143" y="2104157"/>
            <a:ext cx="7344188" cy="1584176"/>
          </a:xfrm>
        </p:spPr>
        <p:txBody>
          <a:bodyPr/>
          <a:lstStyle/>
          <a:p>
            <a:r>
              <a:rPr lang="en-US" altLang="zh-CN" sz="6600" b="1" dirty="0">
                <a:latin typeface="+mj-ea"/>
                <a:ea typeface="+mj-ea"/>
              </a:rPr>
              <a:t>RESULTS</a:t>
            </a:r>
            <a:endParaRPr lang="zh-CN" altLang="en-US" sz="66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199227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4294967295"/>
          </p:nvPr>
        </p:nvSpPr>
        <p:spPr>
          <a:xfrm>
            <a:off x="12230100" y="266700"/>
            <a:ext cx="628650" cy="385763"/>
          </a:xfrm>
        </p:spPr>
        <p:txBody>
          <a:bodyPr/>
          <a:lstStyle/>
          <a:p>
            <a:fld id="{EB730883-2733-4EB0-9793-894FF9D50112}" type="slidenum">
              <a:rPr lang="zh-CN" altLang="en-US" smtClean="0">
                <a:latin typeface="+mn-lt"/>
                <a:ea typeface="+mn-ea"/>
                <a:cs typeface="+mn-ea"/>
                <a:sym typeface="+mn-lt"/>
              </a:rPr>
              <a:t>11</a:t>
            </a:fld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3996" y="5344517"/>
            <a:ext cx="123853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pixel-based supervised classification uses three classifiers, namely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maximum likelihood method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maximum likelihood method has the highest accuracy, the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accuracy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93%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the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Kappa coefficient is 0.90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support vector machine and neural network are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0.88 and 0.85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respectively.</a:t>
            </a:r>
          </a:p>
        </p:txBody>
      </p:sp>
      <p:sp>
        <p:nvSpPr>
          <p:cNvPr id="7" name="文本占位符 1"/>
          <p:cNvSpPr txBox="1">
            <a:spLocks/>
          </p:cNvSpPr>
          <p:nvPr/>
        </p:nvSpPr>
        <p:spPr>
          <a:xfrm>
            <a:off x="1748855" y="447973"/>
            <a:ext cx="6624736" cy="5035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3200" dirty="0"/>
              <a:t>Pixel-based supervised classification</a:t>
            </a:r>
          </a:p>
        </p:txBody>
      </p:sp>
      <p:pic>
        <p:nvPicPr>
          <p:cNvPr id="8" name="图片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087" y="1180642"/>
            <a:ext cx="4320480" cy="3816424"/>
          </a:xfrm>
          <a:prstGeom prst="rect">
            <a:avLst/>
          </a:prstGeom>
        </p:spPr>
      </p:pic>
      <p:pic>
        <p:nvPicPr>
          <p:cNvPr id="9" name="图片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55" y="1179121"/>
            <a:ext cx="4320480" cy="381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9669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460823" y="470066"/>
            <a:ext cx="7219821" cy="503555"/>
          </a:xfrm>
        </p:spPr>
        <p:txBody>
          <a:bodyPr>
            <a:noAutofit/>
          </a:bodyPr>
          <a:lstStyle/>
          <a:p>
            <a:r>
              <a:rPr lang="en-US" altLang="zh-CN" sz="3200" dirty="0">
                <a:sym typeface="+mn-lt"/>
              </a:rPr>
              <a:t>Object based image analysis</a:t>
            </a:r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4294967295"/>
          </p:nvPr>
        </p:nvSpPr>
        <p:spPr>
          <a:xfrm>
            <a:off x="12230100" y="266700"/>
            <a:ext cx="628650" cy="385763"/>
          </a:xfrm>
        </p:spPr>
        <p:txBody>
          <a:bodyPr/>
          <a:lstStyle/>
          <a:p>
            <a:fld id="{EB730883-2733-4EB0-9793-894FF9D50112}" type="slidenum">
              <a:rPr lang="zh-CN" altLang="en-US" smtClean="0">
                <a:latin typeface="+mn-lt"/>
                <a:ea typeface="+mn-ea"/>
                <a:cs typeface="+mn-ea"/>
                <a:sym typeface="+mn-lt"/>
              </a:rPr>
              <a:t>12</a:t>
            </a:fld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8" name="图片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127" y="1096045"/>
            <a:ext cx="4680520" cy="3888432"/>
          </a:xfrm>
          <a:prstGeom prst="rect">
            <a:avLst/>
          </a:prstGeom>
        </p:spPr>
      </p:pic>
      <p:pic>
        <p:nvPicPr>
          <p:cNvPr id="9" name="图片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127" y="1085897"/>
            <a:ext cx="4680520" cy="3888432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344699" y="5344517"/>
            <a:ext cx="123853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process of  Object based image analysis, the optimal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segmentation scale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determined to be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weights of the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shape index parameter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the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compactness index parameter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0.1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respectively.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accuracy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81%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Kappa coefficient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0.56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8691" y="3061571"/>
            <a:ext cx="4104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the overall accuracy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lower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than supervised classification ?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0178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4294967295"/>
          </p:nvPr>
        </p:nvSpPr>
        <p:spPr>
          <a:xfrm>
            <a:off x="12230100" y="266700"/>
            <a:ext cx="628650" cy="385763"/>
          </a:xfrm>
        </p:spPr>
        <p:txBody>
          <a:bodyPr/>
          <a:lstStyle/>
          <a:p>
            <a:fld id="{EB730883-2733-4EB0-9793-894FF9D50112}" type="slidenum">
              <a:rPr lang="zh-CN" altLang="en-US" smtClean="0">
                <a:latin typeface="+mn-lt"/>
                <a:ea typeface="+mn-ea"/>
                <a:cs typeface="+mn-ea"/>
                <a:sym typeface="+mn-lt"/>
              </a:rPr>
              <a:t>13</a:t>
            </a:fld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CHM  Thresholding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81192"/>
            <a:ext cx="6429375" cy="443602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708" y="1381192"/>
            <a:ext cx="6429374" cy="443602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34834" y="5920390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UAV-DSM(raw)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右箭头 5"/>
          <p:cNvSpPr/>
          <p:nvPr/>
        </p:nvSpPr>
        <p:spPr>
          <a:xfrm>
            <a:off x="5493271" y="5992588"/>
            <a:ext cx="1768221" cy="2475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661623" y="5817215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DSM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1m resolution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4294967295"/>
          </p:nvPr>
        </p:nvSpPr>
        <p:spPr>
          <a:xfrm>
            <a:off x="12230100" y="266700"/>
            <a:ext cx="628650" cy="385763"/>
          </a:xfrm>
        </p:spPr>
        <p:txBody>
          <a:bodyPr/>
          <a:lstStyle/>
          <a:p>
            <a:fld id="{EB730883-2733-4EB0-9793-894FF9D50112}" type="slidenum">
              <a:rPr lang="zh-CN" altLang="en-US" smtClean="0">
                <a:latin typeface="+mn-lt"/>
                <a:ea typeface="+mn-ea"/>
                <a:cs typeface="+mn-ea"/>
                <a:sym typeface="+mn-lt"/>
              </a:rPr>
              <a:t>14</a:t>
            </a:fld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CHM  Thresholding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4" y="1177135"/>
            <a:ext cx="6575006" cy="453650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72791" y="5992589"/>
            <a:ext cx="3384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DEM(1m resolution from ground measurement )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743" y="1177136"/>
            <a:ext cx="6644693" cy="458458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157567" y="6131088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CHM=DSM-DEM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5781303" y="6131088"/>
            <a:ext cx="1296144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6768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4294967295"/>
          </p:nvPr>
        </p:nvSpPr>
        <p:spPr>
          <a:xfrm>
            <a:off x="12230100" y="266700"/>
            <a:ext cx="628650" cy="385763"/>
          </a:xfrm>
        </p:spPr>
        <p:txBody>
          <a:bodyPr/>
          <a:lstStyle/>
          <a:p>
            <a:fld id="{EB730883-2733-4EB0-9793-894FF9D50112}" type="slidenum">
              <a:rPr lang="zh-CN" altLang="en-US" smtClean="0">
                <a:latin typeface="+mn-lt"/>
                <a:ea typeface="+mn-ea"/>
                <a:cs typeface="+mn-ea"/>
                <a:sym typeface="+mn-lt"/>
              </a:rPr>
              <a:t>15</a:t>
            </a:fld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CHM  Thresholding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996150" cy="16001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428" y="516199"/>
            <a:ext cx="5361620" cy="590590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9175"/>
            <a:ext cx="6878392" cy="4745829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887909" y="6563595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CHM(after correction)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5922011" y="6640249"/>
            <a:ext cx="1152128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805639" y="6486941"/>
            <a:ext cx="3040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Canopy gap distribution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95771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4294967295"/>
          </p:nvPr>
        </p:nvSpPr>
        <p:spPr>
          <a:xfrm>
            <a:off x="12230100" y="266700"/>
            <a:ext cx="628650" cy="385763"/>
          </a:xfrm>
        </p:spPr>
        <p:txBody>
          <a:bodyPr/>
          <a:lstStyle/>
          <a:p>
            <a:fld id="{EB730883-2733-4EB0-9793-894FF9D50112}" type="slidenum">
              <a:rPr lang="zh-CN" altLang="en-US" smtClean="0">
                <a:latin typeface="+mn-lt"/>
                <a:ea typeface="+mn-ea"/>
                <a:cs typeface="+mn-ea"/>
                <a:sym typeface="+mn-lt"/>
              </a:rPr>
              <a:t>16</a:t>
            </a:fld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CHM  Thresholding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996150" cy="16001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D1E3FD2-3B1B-42E8-8C6E-51507EEA2825}"/>
              </a:ext>
            </a:extLst>
          </p:cNvPr>
          <p:cNvGrpSpPr/>
          <p:nvPr/>
        </p:nvGrpSpPr>
        <p:grpSpPr>
          <a:xfrm>
            <a:off x="2324919" y="0"/>
            <a:ext cx="6974497" cy="7232650"/>
            <a:chOff x="6151129" y="255996"/>
            <a:chExt cx="6974497" cy="7232650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FAE3C99D-0137-4C67-A4E5-0B19C4642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1129" y="255996"/>
              <a:ext cx="6974497" cy="7232650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5D200C8A-8B28-496B-9FAC-0B3935F2B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5797" y="591989"/>
              <a:ext cx="1319514" cy="1008112"/>
            </a:xfrm>
            <a:prstGeom prst="rect">
              <a:avLst/>
            </a:prstGeom>
          </p:spPr>
        </p:pic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A70A4C84-B33D-46E1-A079-1971D3722359}"/>
                </a:ext>
              </a:extLst>
            </p:cNvPr>
            <p:cNvCxnSpPr>
              <a:cxnSpLocks/>
            </p:cNvCxnSpPr>
            <p:nvPr/>
          </p:nvCxnSpPr>
          <p:spPr>
            <a:xfrm>
              <a:off x="7365479" y="1096045"/>
              <a:ext cx="493295" cy="1896521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D109741C-989C-4094-B16D-7B0D80FA7882}"/>
                </a:ext>
              </a:extLst>
            </p:cNvPr>
            <p:cNvCxnSpPr>
              <a:cxnSpLocks/>
            </p:cNvCxnSpPr>
            <p:nvPr/>
          </p:nvCxnSpPr>
          <p:spPr>
            <a:xfrm>
              <a:off x="7365479" y="1096045"/>
              <a:ext cx="3024336" cy="216024"/>
            </a:xfrm>
            <a:prstGeom prst="straightConnector1">
              <a:avLst/>
            </a:prstGeom>
            <a:ln w="12700">
              <a:solidFill>
                <a:srgbClr val="E91E2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69887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F8A61C-3652-4B1D-970A-A73154F6A3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90252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419428" y="448469"/>
            <a:ext cx="3168922" cy="503560"/>
          </a:xfrm>
        </p:spPr>
        <p:txBody>
          <a:bodyPr>
            <a:noAutofit/>
          </a:bodyPr>
          <a:lstStyle/>
          <a:p>
            <a:r>
              <a:rPr lang="en-US" altLang="zh-CN" sz="3600" dirty="0"/>
              <a:t>Study site</a:t>
            </a:r>
          </a:p>
        </p:txBody>
      </p:sp>
      <p:sp>
        <p:nvSpPr>
          <p:cNvPr id="9" name="矩形 8"/>
          <p:cNvSpPr/>
          <p:nvPr/>
        </p:nvSpPr>
        <p:spPr>
          <a:xfrm>
            <a:off x="1604839" y="6064597"/>
            <a:ext cx="9822341" cy="500644"/>
          </a:xfrm>
          <a:prstGeom prst="rect">
            <a:avLst/>
          </a:prstGeom>
        </p:spPr>
        <p:txBody>
          <a:bodyPr wrap="square" lIns="114803" tIns="57401" rIns="114803" bIns="57401">
            <a:spAutoFit/>
          </a:bodyPr>
          <a:lstStyle/>
          <a:p>
            <a:pPr algn="ctr"/>
            <a:r>
              <a:rPr lang="en-US" altLang="zh-CN" sz="2500" b="1" dirty="0"/>
              <a:t> </a:t>
            </a:r>
            <a:endParaRPr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956768" y="6317301"/>
            <a:ext cx="112470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ha permanent plot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forest ecosystem in the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TianTong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National Park (Zhejiang Province, China)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(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29°48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．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696'—29°48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．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938' N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121°46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．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953'—121°47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．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278' E,  from 304m to 602m above sea level)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AADEDF85-7D33-4D10-8D51-0FABF5A1F979}"/>
              </a:ext>
            </a:extLst>
          </p:cNvPr>
          <p:cNvGrpSpPr/>
          <p:nvPr/>
        </p:nvGrpSpPr>
        <p:grpSpPr>
          <a:xfrm>
            <a:off x="91780" y="1292733"/>
            <a:ext cx="12537263" cy="5068007"/>
            <a:chOff x="91780" y="1292733"/>
            <a:chExt cx="12537263" cy="5068007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AF656D9-C222-4778-8EB4-446CAFFD72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780" y="1292733"/>
              <a:ext cx="6840307" cy="5068007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94221C42-134B-4F99-B6B9-A7A5C1A24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9136" y="1502822"/>
              <a:ext cx="1623166" cy="1337011"/>
            </a:xfrm>
            <a:prstGeom prst="rect">
              <a:avLst/>
            </a:prstGeom>
          </p:spPr>
        </p:pic>
        <p:cxnSp>
          <p:nvCxnSpPr>
            <p:cNvPr id="15" name="直接箭头连接符 14"/>
            <p:cNvCxnSpPr>
              <a:cxnSpLocks/>
            </p:cNvCxnSpPr>
            <p:nvPr/>
          </p:nvCxnSpPr>
          <p:spPr>
            <a:xfrm>
              <a:off x="1408246" y="2176165"/>
              <a:ext cx="2952328" cy="30956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箭头连接符 7"/>
            <p:cNvCxnSpPr>
              <a:cxnSpLocks/>
            </p:cNvCxnSpPr>
            <p:nvPr/>
          </p:nvCxnSpPr>
          <p:spPr>
            <a:xfrm>
              <a:off x="1408246" y="2176165"/>
              <a:ext cx="412617" cy="2570755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69D3D660-B6C6-47F6-8C2C-0158DBDC6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42913" y="1384077"/>
              <a:ext cx="5686130" cy="4849281"/>
            </a:xfrm>
            <a:prstGeom prst="rect">
              <a:avLst/>
            </a:prstGeom>
          </p:spPr>
        </p:pic>
        <p:cxnSp>
          <p:nvCxnSpPr>
            <p:cNvPr id="22" name="直接箭头连接符 21"/>
            <p:cNvCxnSpPr>
              <a:cxnSpLocks/>
            </p:cNvCxnSpPr>
            <p:nvPr/>
          </p:nvCxnSpPr>
          <p:spPr>
            <a:xfrm>
              <a:off x="4773191" y="4093620"/>
              <a:ext cx="3240360" cy="1702771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>
              <a:cxnSpLocks/>
            </p:cNvCxnSpPr>
            <p:nvPr/>
          </p:nvCxnSpPr>
          <p:spPr>
            <a:xfrm flipV="1">
              <a:off x="4773191" y="2104157"/>
              <a:ext cx="2808312" cy="1570074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7199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4294967295"/>
          </p:nvPr>
        </p:nvSpPr>
        <p:spPr>
          <a:xfrm>
            <a:off x="12230100" y="266700"/>
            <a:ext cx="628650" cy="385763"/>
          </a:xfrm>
        </p:spPr>
        <p:txBody>
          <a:bodyPr/>
          <a:lstStyle/>
          <a:p>
            <a:fld id="{EB730883-2733-4EB0-9793-894FF9D50112}" type="slidenum">
              <a:rPr lang="zh-CN" altLang="en-US" smtClean="0">
                <a:latin typeface="+mn-lt"/>
                <a:ea typeface="+mn-ea"/>
                <a:cs typeface="+mn-ea"/>
                <a:sym typeface="+mn-lt"/>
              </a:rPr>
              <a:t>19</a:t>
            </a:fld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CHM  Thresholding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996150" cy="16001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54471" y="1841864"/>
            <a:ext cx="4722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validation of CHM 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thresholding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96727" y="2822291"/>
            <a:ext cx="53730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classification based on photographic height, spectrum, texture…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26070" y="4324473"/>
            <a:ext cx="7632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with field inventory data on overall canopy gap characteristics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96727" y="646164"/>
            <a:ext cx="4340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 work 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26070" y="5632549"/>
            <a:ext cx="84969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the result of four methods in different canopy gap size, topographic, forest age</a:t>
            </a:r>
            <a:r>
              <a:rPr lang="en-US" altLang="zh-C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284588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502576" y="1009015"/>
            <a:ext cx="7570902" cy="5315289"/>
            <a:chOff x="-2048472" y="266036"/>
            <a:chExt cx="7570902" cy="5315289"/>
          </a:xfrm>
        </p:grpSpPr>
        <p:cxnSp>
          <p:nvCxnSpPr>
            <p:cNvPr id="34" name="直接连接符 33"/>
            <p:cNvCxnSpPr/>
            <p:nvPr/>
          </p:nvCxnSpPr>
          <p:spPr>
            <a:xfrm>
              <a:off x="-2025775" y="5187442"/>
              <a:ext cx="6324139" cy="1558"/>
            </a:xfrm>
            <a:prstGeom prst="line">
              <a:avLst/>
            </a:prstGeom>
            <a:noFill/>
            <a:ln w="76200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50800" dir="5400000" algn="ctr" rotWithShape="0">
                <a:sysClr val="window" lastClr="FFFFFF">
                  <a:lumMod val="65000"/>
                  <a:alpha val="0"/>
                </a:sysClr>
              </a:outerShdw>
            </a:effectLst>
          </p:spPr>
        </p:cxnSp>
        <p:grpSp>
          <p:nvGrpSpPr>
            <p:cNvPr id="5" name="组合 4"/>
            <p:cNvGrpSpPr/>
            <p:nvPr/>
          </p:nvGrpSpPr>
          <p:grpSpPr>
            <a:xfrm>
              <a:off x="-2048472" y="266036"/>
              <a:ext cx="7570902" cy="5315289"/>
              <a:chOff x="-2939422" y="986172"/>
              <a:chExt cx="7570902" cy="5315289"/>
            </a:xfrm>
          </p:grpSpPr>
          <p:pic>
            <p:nvPicPr>
              <p:cNvPr id="24" name="图片 23" descr="gap22.png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929990" y="986172"/>
                <a:ext cx="7561470" cy="4904943"/>
              </a:xfrm>
              <a:prstGeom prst="rect">
                <a:avLst/>
              </a:prstGeom>
            </p:spPr>
          </p:pic>
          <p:sp>
            <p:nvSpPr>
              <p:cNvPr id="35" name="矩形 34"/>
              <p:cNvSpPr/>
              <p:nvPr/>
            </p:nvSpPr>
            <p:spPr>
              <a:xfrm>
                <a:off x="-2939422" y="5951108"/>
                <a:ext cx="6324139" cy="350353"/>
              </a:xfrm>
              <a:prstGeom prst="rect">
                <a:avLst/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25400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</a:ln>
              <a:effectLst>
                <a:outerShdw blurRad="50800" dist="50800" dir="5400000" algn="ctr" rotWithShape="0">
                  <a:sysClr val="window" lastClr="FFFFFF"/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76358" y="3782591"/>
                <a:ext cx="1370807" cy="270593"/>
              </a:xfrm>
              <a:prstGeom prst="rect">
                <a:avLst/>
              </a:prstGeom>
              <a:solidFill>
                <a:sysClr val="window" lastClr="FFFFFF">
                  <a:lumMod val="65000"/>
                </a:sysClr>
              </a:solidFill>
              <a:ln w="25400" cap="flat" cmpd="sng" algn="ctr">
                <a:solidFill>
                  <a:sysClr val="window" lastClr="FFFFFF">
                    <a:lumMod val="65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itchFamily="18" charset="0"/>
                    <a:ea typeface="宋体" panose="02010600030101010101" pitchFamily="2" charset="-122"/>
                    <a:cs typeface="Times New Roman" pitchFamily="18" charset="0"/>
                  </a:rPr>
                  <a:t>Canopy gap</a:t>
                </a:r>
                <a:endParaRPr kumimoji="0" lang="zh-CN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endParaRPr>
              </a:p>
            </p:txBody>
          </p:sp>
        </p:grpSp>
      </p:grpSp>
      <p:sp>
        <p:nvSpPr>
          <p:cNvPr id="8" name="文本占位符 2"/>
          <p:cNvSpPr txBox="1">
            <a:spLocks/>
          </p:cNvSpPr>
          <p:nvPr/>
        </p:nvSpPr>
        <p:spPr>
          <a:xfrm>
            <a:off x="1767840" y="505460"/>
            <a:ext cx="4589780" cy="5035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300" dirty="0">
                <a:cs typeface="+mn-ea"/>
              </a:rPr>
              <a:t>BACKGROUND</a:t>
            </a:r>
            <a:endParaRPr lang="zh-CN" altLang="en-US" sz="3300" dirty="0">
              <a:cs typeface="+mn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4635286" y="1968427"/>
            <a:ext cx="8180336" cy="4276176"/>
            <a:chOff x="3919855" y="2673396"/>
            <a:chExt cx="8180336" cy="4276176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3919855" y="3561891"/>
              <a:ext cx="7699152" cy="23980"/>
            </a:xfrm>
            <a:prstGeom prst="line">
              <a:avLst/>
            </a:prstGeom>
            <a:noFill/>
            <a:ln w="15875" cap="flat" cmpd="sng" algn="ctr">
              <a:solidFill>
                <a:sysClr val="window" lastClr="FFFFFF">
                  <a:lumMod val="65000"/>
                </a:sysClr>
              </a:solidFill>
              <a:prstDash val="dash"/>
            </a:ln>
            <a:effectLst/>
          </p:spPr>
        </p:cxnSp>
        <p:cxnSp>
          <p:nvCxnSpPr>
            <p:cNvPr id="27" name="直接连接符 26"/>
            <p:cNvCxnSpPr/>
            <p:nvPr/>
          </p:nvCxnSpPr>
          <p:spPr>
            <a:xfrm>
              <a:off x="4126277" y="2673396"/>
              <a:ext cx="7492730" cy="1558"/>
            </a:xfrm>
            <a:prstGeom prst="line">
              <a:avLst/>
            </a:prstGeom>
            <a:noFill/>
            <a:ln w="15875" cap="flat" cmpd="sng" algn="ctr">
              <a:solidFill>
                <a:sysClr val="window" lastClr="FFFFFF">
                  <a:lumMod val="65000"/>
                </a:sysClr>
              </a:solidFill>
              <a:prstDash val="dash"/>
            </a:ln>
            <a:effectLst/>
          </p:spPr>
        </p:cxnSp>
        <p:cxnSp>
          <p:nvCxnSpPr>
            <p:cNvPr id="28" name="直接连接符 27"/>
            <p:cNvCxnSpPr/>
            <p:nvPr/>
          </p:nvCxnSpPr>
          <p:spPr>
            <a:xfrm>
              <a:off x="3919855" y="5013754"/>
              <a:ext cx="7630410" cy="43599"/>
            </a:xfrm>
            <a:prstGeom prst="line">
              <a:avLst/>
            </a:prstGeom>
            <a:noFill/>
            <a:ln w="15875" cap="flat" cmpd="sng" algn="ctr">
              <a:solidFill>
                <a:sysClr val="window" lastClr="FFFFFF">
                  <a:lumMod val="65000"/>
                </a:sysClr>
              </a:solidFill>
              <a:prstDash val="dash"/>
            </a:ln>
            <a:effectLst/>
          </p:spPr>
        </p:cxnSp>
        <p:cxnSp>
          <p:nvCxnSpPr>
            <p:cNvPr id="29" name="直接连接符 28"/>
            <p:cNvCxnSpPr/>
            <p:nvPr/>
          </p:nvCxnSpPr>
          <p:spPr>
            <a:xfrm flipV="1">
              <a:off x="3919855" y="6038342"/>
              <a:ext cx="7630410" cy="12457"/>
            </a:xfrm>
            <a:prstGeom prst="line">
              <a:avLst/>
            </a:prstGeom>
            <a:noFill/>
            <a:ln w="15875" cap="flat" cmpd="sng" algn="ctr">
              <a:solidFill>
                <a:sysClr val="window" lastClr="FFFFFF">
                  <a:lumMod val="65000"/>
                </a:sysClr>
              </a:solidFill>
              <a:prstDash val="dash"/>
            </a:ln>
            <a:effectLst/>
          </p:spPr>
        </p:cxnSp>
        <p:sp>
          <p:nvSpPr>
            <p:cNvPr id="30" name="矩形 29"/>
            <p:cNvSpPr/>
            <p:nvPr/>
          </p:nvSpPr>
          <p:spPr>
            <a:xfrm>
              <a:off x="11000341" y="2883608"/>
              <a:ext cx="1099850" cy="560565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Emergent layer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000341" y="4214949"/>
              <a:ext cx="1099850" cy="560565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canopy layer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0725378" y="5195938"/>
              <a:ext cx="1374782" cy="560565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Understory  layer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10794119" y="6106856"/>
              <a:ext cx="1237331" cy="420424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Forest floor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10842428" y="6673027"/>
              <a:ext cx="1237331" cy="276545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Soil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endParaRPr>
            </a:p>
          </p:txBody>
        </p:sp>
        <p:cxnSp>
          <p:nvCxnSpPr>
            <p:cNvPr id="37" name="直接连接符 36"/>
            <p:cNvCxnSpPr/>
            <p:nvPr/>
          </p:nvCxnSpPr>
          <p:spPr>
            <a:xfrm flipV="1">
              <a:off x="9847575" y="6598908"/>
              <a:ext cx="1840172" cy="3447"/>
            </a:xfrm>
            <a:prstGeom prst="line">
              <a:avLst/>
            </a:prstGeom>
            <a:noFill/>
            <a:ln w="15875" cap="flat" cmpd="sng" algn="ctr">
              <a:solidFill>
                <a:sysClr val="window" lastClr="FFFFFF">
                  <a:lumMod val="65000"/>
                </a:sysClr>
              </a:solidFill>
              <a:prstDash val="dash"/>
            </a:ln>
            <a:effectLst/>
          </p:spPr>
        </p:cxnSp>
      </p:grpSp>
      <p:grpSp>
        <p:nvGrpSpPr>
          <p:cNvPr id="3" name="组合 2"/>
          <p:cNvGrpSpPr/>
          <p:nvPr/>
        </p:nvGrpSpPr>
        <p:grpSpPr>
          <a:xfrm>
            <a:off x="3147699" y="1874689"/>
            <a:ext cx="1746319" cy="3585354"/>
            <a:chOff x="3022242" y="2835517"/>
            <a:chExt cx="1746319" cy="3585354"/>
          </a:xfrm>
        </p:grpSpPr>
        <p:sp>
          <p:nvSpPr>
            <p:cNvPr id="10" name="圆角矩形 9"/>
            <p:cNvSpPr/>
            <p:nvPr/>
          </p:nvSpPr>
          <p:spPr>
            <a:xfrm>
              <a:off x="3135566" y="2835517"/>
              <a:ext cx="1580685" cy="744130"/>
            </a:xfrm>
            <a:prstGeom prst="roundRect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Canopy gap </a:t>
              </a:r>
              <a:r>
                <a:rPr lang="en-US" altLang="zh-CN" kern="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rPr>
                <a:t>characteristics</a:t>
              </a:r>
              <a:r>
                <a:rPr kumimoji="0" lang="en-US" altLang="zh-CN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  </a:t>
              </a:r>
              <a:endPara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3022242" y="4256129"/>
              <a:ext cx="1746319" cy="744130"/>
            </a:xfrm>
            <a:prstGeom prst="roundRect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Understory resource allocation</a:t>
              </a:r>
              <a:endPara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3397754" y="5676741"/>
              <a:ext cx="1370807" cy="744130"/>
            </a:xfrm>
            <a:prstGeom prst="roundRect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Maintain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biodiversity 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endParaRPr>
            </a:p>
          </p:txBody>
        </p:sp>
        <p:sp>
          <p:nvSpPr>
            <p:cNvPr id="15" name="下箭头 14"/>
            <p:cNvSpPr/>
            <p:nvPr/>
          </p:nvSpPr>
          <p:spPr>
            <a:xfrm flipH="1">
              <a:off x="3946077" y="3647295"/>
              <a:ext cx="68540" cy="541186"/>
            </a:xfrm>
            <a:prstGeom prst="downArrow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" name="下箭头 15"/>
            <p:cNvSpPr/>
            <p:nvPr/>
          </p:nvSpPr>
          <p:spPr>
            <a:xfrm>
              <a:off x="3948998" y="5061304"/>
              <a:ext cx="68540" cy="541186"/>
            </a:xfrm>
            <a:prstGeom prst="downArrow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318465" y="982739"/>
            <a:ext cx="8526751" cy="6265686"/>
            <a:chOff x="2890223" y="1009015"/>
            <a:chExt cx="8526751" cy="6265686"/>
          </a:xfrm>
        </p:grpSpPr>
        <p:cxnSp>
          <p:nvCxnSpPr>
            <p:cNvPr id="17" name="直接箭头连接符 16"/>
            <p:cNvCxnSpPr/>
            <p:nvPr/>
          </p:nvCxnSpPr>
          <p:spPr>
            <a:xfrm flipV="1">
              <a:off x="3318243" y="1746278"/>
              <a:ext cx="5151496" cy="734539"/>
            </a:xfrm>
            <a:prstGeom prst="straightConnector1">
              <a:avLst/>
            </a:prstGeom>
            <a:noFill/>
            <a:ln w="28575" cap="flat" cmpd="sng" algn="ctr">
              <a:solidFill>
                <a:srgbClr val="40F927"/>
              </a:solidFill>
              <a:prstDash val="sysDash"/>
              <a:tailEnd type="arrow"/>
            </a:ln>
            <a:effectLst/>
          </p:spPr>
        </p:cxnSp>
        <p:sp>
          <p:nvSpPr>
            <p:cNvPr id="18" name="圆角矩形 17"/>
            <p:cNvSpPr/>
            <p:nvPr/>
          </p:nvSpPr>
          <p:spPr>
            <a:xfrm>
              <a:off x="8469739" y="1009015"/>
              <a:ext cx="2947235" cy="811778"/>
            </a:xfrm>
            <a:prstGeom prst="roundRect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Gap </a:t>
              </a:r>
              <a:r>
                <a:rPr lang="en-US" altLang="zh-CN" sz="1400" kern="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rPr>
                <a:t>characteristics </a:t>
              </a:r>
              <a:r>
                <a:rPr kumimoji="0" lang="en-US" altLang="zh-CN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: </a:t>
              </a:r>
              <a:r>
                <a:rPr kumimoji="0" lang="en-US" altLang="zh-CN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size, shape, age,</a:t>
              </a:r>
              <a:r>
                <a:rPr kumimoji="0" lang="en-US" altLang="zh-CN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 </a:t>
              </a: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maximum height of the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surrounding , Maximum solar angle, orientation ,topographic</a:t>
              </a: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…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cxnSp>
          <p:nvCxnSpPr>
            <p:cNvPr id="19" name="直接箭头连接符 18"/>
            <p:cNvCxnSpPr/>
            <p:nvPr/>
          </p:nvCxnSpPr>
          <p:spPr>
            <a:xfrm>
              <a:off x="3051431" y="4072946"/>
              <a:ext cx="3866591" cy="2322328"/>
            </a:xfrm>
            <a:prstGeom prst="straightConnector1">
              <a:avLst/>
            </a:prstGeom>
            <a:noFill/>
            <a:ln w="28575" cap="flat" cmpd="sng" algn="ctr">
              <a:solidFill>
                <a:srgbClr val="40F927"/>
              </a:solidFill>
              <a:prstDash val="sysDash"/>
              <a:tailEnd type="arrow"/>
            </a:ln>
            <a:effectLst/>
          </p:spPr>
        </p:cxnSp>
        <p:sp>
          <p:nvSpPr>
            <p:cNvPr id="20" name="圆角矩形 19"/>
            <p:cNvSpPr/>
            <p:nvPr/>
          </p:nvSpPr>
          <p:spPr>
            <a:xfrm>
              <a:off x="6657316" y="6395274"/>
              <a:ext cx="4317619" cy="879427"/>
            </a:xfrm>
            <a:prstGeom prst="roundRect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Understory resource: </a:t>
              </a:r>
              <a:r>
                <a:rPr kumimoji="0" lang="en-US" altLang="zh-CN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light </a:t>
              </a:r>
              <a:r>
                <a:rPr kumimoji="0" lang="en-US" altLang="zh-CN" sz="1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availability</a:t>
              </a:r>
              <a:r>
                <a:rPr kumimoji="0" lang="en-US" altLang="zh-CN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(Hubbell</a:t>
              </a:r>
              <a:r>
                <a:rPr kumimoji="0" lang="en-US" altLang="zh-CN" sz="1400" b="1" i="0" u="none" strike="noStrike" kern="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 1999)</a:t>
              </a:r>
              <a:r>
                <a:rPr kumimoji="0" lang="en-US" altLang="zh-CN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, soil nutrient ,</a:t>
              </a:r>
              <a:r>
                <a:rPr lang="en-US" altLang="zh-CN" sz="1400" b="1" kern="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rPr>
                <a:t>soil moisture</a:t>
              </a:r>
              <a:r>
                <a:rPr lang="en-US" altLang="zh-CN" sz="1400" b="1" kern="0" dirty="0">
                  <a:solidFill>
                    <a:srgbClr val="FF0000"/>
                  </a:solidFill>
                  <a:latin typeface="Times New Roman" pitchFamily="18" charset="0"/>
                  <a:cs typeface="Times New Roman" pitchFamily="18" charset="0"/>
                </a:rPr>
                <a:t>.(</a:t>
              </a:r>
              <a:r>
                <a:rPr lang="en-US" altLang="zh-CN" sz="1400" b="1" kern="0" dirty="0" err="1">
                  <a:solidFill>
                    <a:srgbClr val="FF0000"/>
                  </a:solidFill>
                  <a:latin typeface="Times New Roman" pitchFamily="18" charset="0"/>
                  <a:cs typeface="Times New Roman" pitchFamily="18" charset="0"/>
                </a:rPr>
                <a:t>Ediriweera</a:t>
              </a:r>
              <a:r>
                <a:rPr lang="en-US" altLang="zh-CN" sz="1400" b="1" kern="0" dirty="0">
                  <a:solidFill>
                    <a:srgbClr val="FF0000"/>
                  </a:solidFill>
                  <a:latin typeface="Times New Roman" pitchFamily="18" charset="0"/>
                  <a:cs typeface="Times New Roman" pitchFamily="18" charset="0"/>
                </a:rPr>
                <a:t>.  2011), 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2890223" y="6365746"/>
              <a:ext cx="3113580" cy="879427"/>
            </a:xfrm>
            <a:prstGeom prst="roundRect">
              <a:avLst/>
            </a:prstGeom>
            <a:solidFill>
              <a:sysClr val="window" lastClr="FFFFFF">
                <a:lumMod val="65000"/>
              </a:sysClr>
            </a:solidFill>
            <a:ln w="25400" cap="flat" cmpd="sng" algn="ctr">
              <a:solidFill>
                <a:sysClr val="window" lastClr="FFFFFF">
                  <a:lumMod val="6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cs typeface="Times New Roman" pitchFamily="18" charset="0"/>
                </a:rPr>
                <a:t>Influencing</a:t>
              </a:r>
              <a:r>
                <a:rPr kumimoji="0" lang="en-US" altLang="zh-CN" sz="1400" b="1" i="0" u="none" strike="noStrike" kern="0" cap="none" spc="0" normalizeH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altLang="zh-CN" sz="1400" b="1" kern="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rPr>
                <a:t>forest structure, tree recruitment and regeneration success, forest composition</a:t>
              </a:r>
              <a:r>
                <a:rPr lang="en-US" altLang="zh-CN" sz="1400" b="1" kern="0" dirty="0">
                  <a:solidFill>
                    <a:srgbClr val="FF0000"/>
                  </a:solidFill>
                  <a:latin typeface="Times New Roman" pitchFamily="18" charset="0"/>
                  <a:cs typeface="Times New Roman" pitchFamily="18" charset="0"/>
                </a:rPr>
                <a:t>.(white 2018)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</a:rPr>
              </a:b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itchFamily="18" charset="0"/>
                  <a:ea typeface="宋体" panose="02010600030101010101" pitchFamily="2" charset="-122"/>
                  <a:cs typeface="Times New Roman" pitchFamily="18" charset="0"/>
                </a:rPr>
                <a:t>  , 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b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cxnSp>
          <p:nvCxnSpPr>
            <p:cNvPr id="23" name="直接箭头连接符 22"/>
            <p:cNvCxnSpPr/>
            <p:nvPr/>
          </p:nvCxnSpPr>
          <p:spPr>
            <a:xfrm>
              <a:off x="2890223" y="5608515"/>
              <a:ext cx="988830" cy="836455"/>
            </a:xfrm>
            <a:prstGeom prst="straightConnector1">
              <a:avLst/>
            </a:prstGeom>
            <a:noFill/>
            <a:ln w="28575" cap="flat" cmpd="sng" algn="ctr">
              <a:solidFill>
                <a:srgbClr val="40F927"/>
              </a:solidFill>
              <a:prstDash val="sysDash"/>
              <a:tailEnd type="arrow"/>
            </a:ln>
            <a:effectLst/>
          </p:spPr>
        </p:cxnSp>
      </p:grpSp>
      <p:sp>
        <p:nvSpPr>
          <p:cNvPr id="52" name="文本框 51"/>
          <p:cNvSpPr txBox="1"/>
          <p:nvPr/>
        </p:nvSpPr>
        <p:spPr>
          <a:xfrm>
            <a:off x="37308" y="1225706"/>
            <a:ext cx="3281630" cy="1631216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gap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“hole” in the forest extending through all levels down to an average height of  2 m  above ground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Brokaw 1982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11361" y="4803527"/>
            <a:ext cx="3804112" cy="2246769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Significance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:(1)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species coexistence, ecosystem dynamics, species diversification and distribution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.(Bonnet 2015)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(2) to promote a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nature-based </a:t>
            </a:r>
            <a:r>
              <a:rPr lang="en-US" altLang="zh-C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silviculture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emulating natural disturbances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.(</a:t>
            </a:r>
            <a:r>
              <a:rPr lang="en-US" altLang="zh-CN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Stiers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2019)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47091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98425" y="109855"/>
            <a:ext cx="1856105" cy="1863725"/>
            <a:chOff x="6361" y="715"/>
            <a:chExt cx="3509" cy="3478"/>
          </a:xfrm>
        </p:grpSpPr>
        <p:sp>
          <p:nvSpPr>
            <p:cNvPr id="12" name="Freeform 8"/>
            <p:cNvSpPr/>
            <p:nvPr/>
          </p:nvSpPr>
          <p:spPr bwMode="auto">
            <a:xfrm>
              <a:off x="6711" y="1025"/>
              <a:ext cx="2809" cy="2858"/>
            </a:xfrm>
            <a:custGeom>
              <a:avLst/>
              <a:gdLst>
                <a:gd name="T0" fmla="*/ 1168 w 2120"/>
                <a:gd name="T1" fmla="*/ 5 h 2119"/>
                <a:gd name="T2" fmla="*/ 1374 w 2120"/>
                <a:gd name="T3" fmla="*/ 47 h 2119"/>
                <a:gd name="T4" fmla="*/ 1564 w 2120"/>
                <a:gd name="T5" fmla="*/ 127 h 2119"/>
                <a:gd name="T6" fmla="*/ 1734 w 2120"/>
                <a:gd name="T7" fmla="*/ 243 h 2119"/>
                <a:gd name="T8" fmla="*/ 1877 w 2120"/>
                <a:gd name="T9" fmla="*/ 386 h 2119"/>
                <a:gd name="T10" fmla="*/ 1991 w 2120"/>
                <a:gd name="T11" fmla="*/ 555 h 2119"/>
                <a:gd name="T12" fmla="*/ 2071 w 2120"/>
                <a:gd name="T13" fmla="*/ 743 h 2119"/>
                <a:gd name="T14" fmla="*/ 2114 w 2120"/>
                <a:gd name="T15" fmla="*/ 951 h 2119"/>
                <a:gd name="T16" fmla="*/ 2114 w 2120"/>
                <a:gd name="T17" fmla="*/ 1167 h 2119"/>
                <a:gd name="T18" fmla="*/ 2071 w 2120"/>
                <a:gd name="T19" fmla="*/ 1373 h 2119"/>
                <a:gd name="T20" fmla="*/ 1991 w 2120"/>
                <a:gd name="T21" fmla="*/ 1564 h 2119"/>
                <a:gd name="T22" fmla="*/ 1877 w 2120"/>
                <a:gd name="T23" fmla="*/ 1733 h 2119"/>
                <a:gd name="T24" fmla="*/ 1734 w 2120"/>
                <a:gd name="T25" fmla="*/ 1876 h 2119"/>
                <a:gd name="T26" fmla="*/ 1564 w 2120"/>
                <a:gd name="T27" fmla="*/ 1989 h 2119"/>
                <a:gd name="T28" fmla="*/ 1374 w 2120"/>
                <a:gd name="T29" fmla="*/ 2070 h 2119"/>
                <a:gd name="T30" fmla="*/ 1168 w 2120"/>
                <a:gd name="T31" fmla="*/ 2112 h 2119"/>
                <a:gd name="T32" fmla="*/ 952 w 2120"/>
                <a:gd name="T33" fmla="*/ 2112 h 2119"/>
                <a:gd name="T34" fmla="*/ 744 w 2120"/>
                <a:gd name="T35" fmla="*/ 2070 h 2119"/>
                <a:gd name="T36" fmla="*/ 555 w 2120"/>
                <a:gd name="T37" fmla="*/ 1989 h 2119"/>
                <a:gd name="T38" fmla="*/ 386 w 2120"/>
                <a:gd name="T39" fmla="*/ 1876 h 2119"/>
                <a:gd name="T40" fmla="*/ 243 w 2120"/>
                <a:gd name="T41" fmla="*/ 1733 h 2119"/>
                <a:gd name="T42" fmla="*/ 128 w 2120"/>
                <a:gd name="T43" fmla="*/ 1564 h 2119"/>
                <a:gd name="T44" fmla="*/ 47 w 2120"/>
                <a:gd name="T45" fmla="*/ 1373 h 2119"/>
                <a:gd name="T46" fmla="*/ 5 w 2120"/>
                <a:gd name="T47" fmla="*/ 1167 h 2119"/>
                <a:gd name="T48" fmla="*/ 5 w 2120"/>
                <a:gd name="T49" fmla="*/ 951 h 2119"/>
                <a:gd name="T50" fmla="*/ 47 w 2120"/>
                <a:gd name="T51" fmla="*/ 743 h 2119"/>
                <a:gd name="T52" fmla="*/ 128 w 2120"/>
                <a:gd name="T53" fmla="*/ 555 h 2119"/>
                <a:gd name="T54" fmla="*/ 243 w 2120"/>
                <a:gd name="T55" fmla="*/ 386 h 2119"/>
                <a:gd name="T56" fmla="*/ 386 w 2120"/>
                <a:gd name="T57" fmla="*/ 243 h 2119"/>
                <a:gd name="T58" fmla="*/ 555 w 2120"/>
                <a:gd name="T59" fmla="*/ 127 h 2119"/>
                <a:gd name="T60" fmla="*/ 744 w 2120"/>
                <a:gd name="T61" fmla="*/ 47 h 2119"/>
                <a:gd name="T62" fmla="*/ 952 w 2120"/>
                <a:gd name="T63" fmla="*/ 5 h 2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20" h="2119">
                  <a:moveTo>
                    <a:pt x="1060" y="0"/>
                  </a:moveTo>
                  <a:lnTo>
                    <a:pt x="1168" y="5"/>
                  </a:lnTo>
                  <a:lnTo>
                    <a:pt x="1273" y="21"/>
                  </a:lnTo>
                  <a:lnTo>
                    <a:pt x="1374" y="47"/>
                  </a:lnTo>
                  <a:lnTo>
                    <a:pt x="1472" y="84"/>
                  </a:lnTo>
                  <a:lnTo>
                    <a:pt x="1564" y="127"/>
                  </a:lnTo>
                  <a:lnTo>
                    <a:pt x="1652" y="181"/>
                  </a:lnTo>
                  <a:lnTo>
                    <a:pt x="1734" y="243"/>
                  </a:lnTo>
                  <a:lnTo>
                    <a:pt x="1809" y="311"/>
                  </a:lnTo>
                  <a:lnTo>
                    <a:pt x="1877" y="386"/>
                  </a:lnTo>
                  <a:lnTo>
                    <a:pt x="1938" y="466"/>
                  </a:lnTo>
                  <a:lnTo>
                    <a:pt x="1991" y="555"/>
                  </a:lnTo>
                  <a:lnTo>
                    <a:pt x="2036" y="647"/>
                  </a:lnTo>
                  <a:lnTo>
                    <a:pt x="2071" y="743"/>
                  </a:lnTo>
                  <a:lnTo>
                    <a:pt x="2097" y="845"/>
                  </a:lnTo>
                  <a:lnTo>
                    <a:pt x="2114" y="951"/>
                  </a:lnTo>
                  <a:lnTo>
                    <a:pt x="2120" y="1059"/>
                  </a:lnTo>
                  <a:lnTo>
                    <a:pt x="2114" y="1167"/>
                  </a:lnTo>
                  <a:lnTo>
                    <a:pt x="2097" y="1272"/>
                  </a:lnTo>
                  <a:lnTo>
                    <a:pt x="2071" y="1373"/>
                  </a:lnTo>
                  <a:lnTo>
                    <a:pt x="2036" y="1471"/>
                  </a:lnTo>
                  <a:lnTo>
                    <a:pt x="1991" y="1564"/>
                  </a:lnTo>
                  <a:lnTo>
                    <a:pt x="1938" y="1651"/>
                  </a:lnTo>
                  <a:lnTo>
                    <a:pt x="1877" y="1733"/>
                  </a:lnTo>
                  <a:lnTo>
                    <a:pt x="1809" y="1808"/>
                  </a:lnTo>
                  <a:lnTo>
                    <a:pt x="1734" y="1876"/>
                  </a:lnTo>
                  <a:lnTo>
                    <a:pt x="1652" y="1937"/>
                  </a:lnTo>
                  <a:lnTo>
                    <a:pt x="1564" y="1989"/>
                  </a:lnTo>
                  <a:lnTo>
                    <a:pt x="1472" y="2035"/>
                  </a:lnTo>
                  <a:lnTo>
                    <a:pt x="1374" y="2070"/>
                  </a:lnTo>
                  <a:lnTo>
                    <a:pt x="1273" y="2096"/>
                  </a:lnTo>
                  <a:lnTo>
                    <a:pt x="1168" y="2112"/>
                  </a:lnTo>
                  <a:lnTo>
                    <a:pt x="1060" y="2119"/>
                  </a:lnTo>
                  <a:lnTo>
                    <a:pt x="952" y="2112"/>
                  </a:lnTo>
                  <a:lnTo>
                    <a:pt x="847" y="2096"/>
                  </a:lnTo>
                  <a:lnTo>
                    <a:pt x="744" y="2070"/>
                  </a:lnTo>
                  <a:lnTo>
                    <a:pt x="648" y="2035"/>
                  </a:lnTo>
                  <a:lnTo>
                    <a:pt x="555" y="1989"/>
                  </a:lnTo>
                  <a:lnTo>
                    <a:pt x="468" y="1937"/>
                  </a:lnTo>
                  <a:lnTo>
                    <a:pt x="386" y="1876"/>
                  </a:lnTo>
                  <a:lnTo>
                    <a:pt x="311" y="1808"/>
                  </a:lnTo>
                  <a:lnTo>
                    <a:pt x="243" y="1733"/>
                  </a:lnTo>
                  <a:lnTo>
                    <a:pt x="182" y="1651"/>
                  </a:lnTo>
                  <a:lnTo>
                    <a:pt x="128" y="1564"/>
                  </a:lnTo>
                  <a:lnTo>
                    <a:pt x="84" y="1471"/>
                  </a:lnTo>
                  <a:lnTo>
                    <a:pt x="47" y="1373"/>
                  </a:lnTo>
                  <a:lnTo>
                    <a:pt x="21" y="1272"/>
                  </a:lnTo>
                  <a:lnTo>
                    <a:pt x="5" y="1167"/>
                  </a:lnTo>
                  <a:lnTo>
                    <a:pt x="0" y="1059"/>
                  </a:lnTo>
                  <a:lnTo>
                    <a:pt x="5" y="951"/>
                  </a:lnTo>
                  <a:lnTo>
                    <a:pt x="21" y="845"/>
                  </a:lnTo>
                  <a:lnTo>
                    <a:pt x="47" y="743"/>
                  </a:lnTo>
                  <a:lnTo>
                    <a:pt x="84" y="647"/>
                  </a:lnTo>
                  <a:lnTo>
                    <a:pt x="128" y="555"/>
                  </a:lnTo>
                  <a:lnTo>
                    <a:pt x="182" y="466"/>
                  </a:lnTo>
                  <a:lnTo>
                    <a:pt x="243" y="386"/>
                  </a:lnTo>
                  <a:lnTo>
                    <a:pt x="311" y="311"/>
                  </a:lnTo>
                  <a:lnTo>
                    <a:pt x="386" y="243"/>
                  </a:lnTo>
                  <a:lnTo>
                    <a:pt x="468" y="181"/>
                  </a:lnTo>
                  <a:lnTo>
                    <a:pt x="555" y="127"/>
                  </a:lnTo>
                  <a:lnTo>
                    <a:pt x="648" y="84"/>
                  </a:lnTo>
                  <a:lnTo>
                    <a:pt x="744" y="47"/>
                  </a:lnTo>
                  <a:lnTo>
                    <a:pt x="847" y="21"/>
                  </a:lnTo>
                  <a:lnTo>
                    <a:pt x="952" y="5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4445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pic>
          <p:nvPicPr>
            <p:cNvPr id="7" name="图片 6" descr="aa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61" y="715"/>
              <a:ext cx="3509" cy="3478"/>
            </a:xfrm>
            <a:prstGeom prst="rect">
              <a:avLst/>
            </a:prstGeom>
          </p:spPr>
        </p:pic>
      </p:grpSp>
      <p:grpSp>
        <p:nvGrpSpPr>
          <p:cNvPr id="4" name="组合 3"/>
          <p:cNvGrpSpPr/>
          <p:nvPr/>
        </p:nvGrpSpPr>
        <p:grpSpPr>
          <a:xfrm>
            <a:off x="1903948" y="239403"/>
            <a:ext cx="1732697" cy="1697881"/>
            <a:chOff x="11112" y="1012"/>
            <a:chExt cx="3220" cy="3182"/>
          </a:xfrm>
        </p:grpSpPr>
        <p:sp>
          <p:nvSpPr>
            <p:cNvPr id="2" name="Freeform 8"/>
            <p:cNvSpPr/>
            <p:nvPr/>
          </p:nvSpPr>
          <p:spPr bwMode="auto">
            <a:xfrm>
              <a:off x="11251" y="1139"/>
              <a:ext cx="2809" cy="2858"/>
            </a:xfrm>
            <a:custGeom>
              <a:avLst/>
              <a:gdLst>
                <a:gd name="T0" fmla="*/ 1168 w 2120"/>
                <a:gd name="T1" fmla="*/ 5 h 2119"/>
                <a:gd name="T2" fmla="*/ 1374 w 2120"/>
                <a:gd name="T3" fmla="*/ 47 h 2119"/>
                <a:gd name="T4" fmla="*/ 1564 w 2120"/>
                <a:gd name="T5" fmla="*/ 127 h 2119"/>
                <a:gd name="T6" fmla="*/ 1734 w 2120"/>
                <a:gd name="T7" fmla="*/ 243 h 2119"/>
                <a:gd name="T8" fmla="*/ 1877 w 2120"/>
                <a:gd name="T9" fmla="*/ 386 h 2119"/>
                <a:gd name="T10" fmla="*/ 1991 w 2120"/>
                <a:gd name="T11" fmla="*/ 555 h 2119"/>
                <a:gd name="T12" fmla="*/ 2071 w 2120"/>
                <a:gd name="T13" fmla="*/ 743 h 2119"/>
                <a:gd name="T14" fmla="*/ 2114 w 2120"/>
                <a:gd name="T15" fmla="*/ 951 h 2119"/>
                <a:gd name="T16" fmla="*/ 2114 w 2120"/>
                <a:gd name="T17" fmla="*/ 1167 h 2119"/>
                <a:gd name="T18" fmla="*/ 2071 w 2120"/>
                <a:gd name="T19" fmla="*/ 1373 h 2119"/>
                <a:gd name="T20" fmla="*/ 1991 w 2120"/>
                <a:gd name="T21" fmla="*/ 1564 h 2119"/>
                <a:gd name="T22" fmla="*/ 1877 w 2120"/>
                <a:gd name="T23" fmla="*/ 1733 h 2119"/>
                <a:gd name="T24" fmla="*/ 1734 w 2120"/>
                <a:gd name="T25" fmla="*/ 1876 h 2119"/>
                <a:gd name="T26" fmla="*/ 1564 w 2120"/>
                <a:gd name="T27" fmla="*/ 1989 h 2119"/>
                <a:gd name="T28" fmla="*/ 1374 w 2120"/>
                <a:gd name="T29" fmla="*/ 2070 h 2119"/>
                <a:gd name="T30" fmla="*/ 1168 w 2120"/>
                <a:gd name="T31" fmla="*/ 2112 h 2119"/>
                <a:gd name="T32" fmla="*/ 952 w 2120"/>
                <a:gd name="T33" fmla="*/ 2112 h 2119"/>
                <a:gd name="T34" fmla="*/ 744 w 2120"/>
                <a:gd name="T35" fmla="*/ 2070 h 2119"/>
                <a:gd name="T36" fmla="*/ 555 w 2120"/>
                <a:gd name="T37" fmla="*/ 1989 h 2119"/>
                <a:gd name="T38" fmla="*/ 386 w 2120"/>
                <a:gd name="T39" fmla="*/ 1876 h 2119"/>
                <a:gd name="T40" fmla="*/ 243 w 2120"/>
                <a:gd name="T41" fmla="*/ 1733 h 2119"/>
                <a:gd name="T42" fmla="*/ 128 w 2120"/>
                <a:gd name="T43" fmla="*/ 1564 h 2119"/>
                <a:gd name="T44" fmla="*/ 47 w 2120"/>
                <a:gd name="T45" fmla="*/ 1373 h 2119"/>
                <a:gd name="T46" fmla="*/ 5 w 2120"/>
                <a:gd name="T47" fmla="*/ 1167 h 2119"/>
                <a:gd name="T48" fmla="*/ 5 w 2120"/>
                <a:gd name="T49" fmla="*/ 951 h 2119"/>
                <a:gd name="T50" fmla="*/ 47 w 2120"/>
                <a:gd name="T51" fmla="*/ 743 h 2119"/>
                <a:gd name="T52" fmla="*/ 128 w 2120"/>
                <a:gd name="T53" fmla="*/ 555 h 2119"/>
                <a:gd name="T54" fmla="*/ 243 w 2120"/>
                <a:gd name="T55" fmla="*/ 386 h 2119"/>
                <a:gd name="T56" fmla="*/ 386 w 2120"/>
                <a:gd name="T57" fmla="*/ 243 h 2119"/>
                <a:gd name="T58" fmla="*/ 555 w 2120"/>
                <a:gd name="T59" fmla="*/ 127 h 2119"/>
                <a:gd name="T60" fmla="*/ 744 w 2120"/>
                <a:gd name="T61" fmla="*/ 47 h 2119"/>
                <a:gd name="T62" fmla="*/ 952 w 2120"/>
                <a:gd name="T63" fmla="*/ 5 h 2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20" h="2119">
                  <a:moveTo>
                    <a:pt x="1060" y="0"/>
                  </a:moveTo>
                  <a:lnTo>
                    <a:pt x="1168" y="5"/>
                  </a:lnTo>
                  <a:lnTo>
                    <a:pt x="1273" y="21"/>
                  </a:lnTo>
                  <a:lnTo>
                    <a:pt x="1374" y="47"/>
                  </a:lnTo>
                  <a:lnTo>
                    <a:pt x="1472" y="84"/>
                  </a:lnTo>
                  <a:lnTo>
                    <a:pt x="1564" y="127"/>
                  </a:lnTo>
                  <a:lnTo>
                    <a:pt x="1652" y="181"/>
                  </a:lnTo>
                  <a:lnTo>
                    <a:pt x="1734" y="243"/>
                  </a:lnTo>
                  <a:lnTo>
                    <a:pt x="1809" y="311"/>
                  </a:lnTo>
                  <a:lnTo>
                    <a:pt x="1877" y="386"/>
                  </a:lnTo>
                  <a:lnTo>
                    <a:pt x="1938" y="466"/>
                  </a:lnTo>
                  <a:lnTo>
                    <a:pt x="1991" y="555"/>
                  </a:lnTo>
                  <a:lnTo>
                    <a:pt x="2036" y="647"/>
                  </a:lnTo>
                  <a:lnTo>
                    <a:pt x="2071" y="743"/>
                  </a:lnTo>
                  <a:lnTo>
                    <a:pt x="2097" y="845"/>
                  </a:lnTo>
                  <a:lnTo>
                    <a:pt x="2114" y="951"/>
                  </a:lnTo>
                  <a:lnTo>
                    <a:pt x="2120" y="1059"/>
                  </a:lnTo>
                  <a:lnTo>
                    <a:pt x="2114" y="1167"/>
                  </a:lnTo>
                  <a:lnTo>
                    <a:pt x="2097" y="1272"/>
                  </a:lnTo>
                  <a:lnTo>
                    <a:pt x="2071" y="1373"/>
                  </a:lnTo>
                  <a:lnTo>
                    <a:pt x="2036" y="1471"/>
                  </a:lnTo>
                  <a:lnTo>
                    <a:pt x="1991" y="1564"/>
                  </a:lnTo>
                  <a:lnTo>
                    <a:pt x="1938" y="1651"/>
                  </a:lnTo>
                  <a:lnTo>
                    <a:pt x="1877" y="1733"/>
                  </a:lnTo>
                  <a:lnTo>
                    <a:pt x="1809" y="1808"/>
                  </a:lnTo>
                  <a:lnTo>
                    <a:pt x="1734" y="1876"/>
                  </a:lnTo>
                  <a:lnTo>
                    <a:pt x="1652" y="1937"/>
                  </a:lnTo>
                  <a:lnTo>
                    <a:pt x="1564" y="1989"/>
                  </a:lnTo>
                  <a:lnTo>
                    <a:pt x="1472" y="2035"/>
                  </a:lnTo>
                  <a:lnTo>
                    <a:pt x="1374" y="2070"/>
                  </a:lnTo>
                  <a:lnTo>
                    <a:pt x="1273" y="2096"/>
                  </a:lnTo>
                  <a:lnTo>
                    <a:pt x="1168" y="2112"/>
                  </a:lnTo>
                  <a:lnTo>
                    <a:pt x="1060" y="2119"/>
                  </a:lnTo>
                  <a:lnTo>
                    <a:pt x="952" y="2112"/>
                  </a:lnTo>
                  <a:lnTo>
                    <a:pt x="847" y="2096"/>
                  </a:lnTo>
                  <a:lnTo>
                    <a:pt x="744" y="2070"/>
                  </a:lnTo>
                  <a:lnTo>
                    <a:pt x="648" y="2035"/>
                  </a:lnTo>
                  <a:lnTo>
                    <a:pt x="555" y="1989"/>
                  </a:lnTo>
                  <a:lnTo>
                    <a:pt x="468" y="1937"/>
                  </a:lnTo>
                  <a:lnTo>
                    <a:pt x="386" y="1876"/>
                  </a:lnTo>
                  <a:lnTo>
                    <a:pt x="311" y="1808"/>
                  </a:lnTo>
                  <a:lnTo>
                    <a:pt x="243" y="1733"/>
                  </a:lnTo>
                  <a:lnTo>
                    <a:pt x="182" y="1651"/>
                  </a:lnTo>
                  <a:lnTo>
                    <a:pt x="128" y="1564"/>
                  </a:lnTo>
                  <a:lnTo>
                    <a:pt x="84" y="1471"/>
                  </a:lnTo>
                  <a:lnTo>
                    <a:pt x="47" y="1373"/>
                  </a:lnTo>
                  <a:lnTo>
                    <a:pt x="21" y="1272"/>
                  </a:lnTo>
                  <a:lnTo>
                    <a:pt x="5" y="1167"/>
                  </a:lnTo>
                  <a:lnTo>
                    <a:pt x="0" y="1059"/>
                  </a:lnTo>
                  <a:lnTo>
                    <a:pt x="5" y="951"/>
                  </a:lnTo>
                  <a:lnTo>
                    <a:pt x="21" y="845"/>
                  </a:lnTo>
                  <a:lnTo>
                    <a:pt x="47" y="743"/>
                  </a:lnTo>
                  <a:lnTo>
                    <a:pt x="84" y="647"/>
                  </a:lnTo>
                  <a:lnTo>
                    <a:pt x="128" y="555"/>
                  </a:lnTo>
                  <a:lnTo>
                    <a:pt x="182" y="466"/>
                  </a:lnTo>
                  <a:lnTo>
                    <a:pt x="243" y="386"/>
                  </a:lnTo>
                  <a:lnTo>
                    <a:pt x="311" y="311"/>
                  </a:lnTo>
                  <a:lnTo>
                    <a:pt x="386" y="243"/>
                  </a:lnTo>
                  <a:lnTo>
                    <a:pt x="468" y="181"/>
                  </a:lnTo>
                  <a:lnTo>
                    <a:pt x="555" y="127"/>
                  </a:lnTo>
                  <a:lnTo>
                    <a:pt x="648" y="84"/>
                  </a:lnTo>
                  <a:lnTo>
                    <a:pt x="744" y="47"/>
                  </a:lnTo>
                  <a:lnTo>
                    <a:pt x="847" y="21"/>
                  </a:lnTo>
                  <a:lnTo>
                    <a:pt x="952" y="5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4445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pic>
          <p:nvPicPr>
            <p:cNvPr id="19" name="Picture 5" descr="D:\Others\周旭辉\20160612 图标\未标题-3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9" t="13664" r="15852" b="16410"/>
            <a:stretch>
              <a:fillRect/>
            </a:stretch>
          </p:blipFill>
          <p:spPr bwMode="auto">
            <a:xfrm>
              <a:off x="11112" y="1012"/>
              <a:ext cx="3220" cy="3182"/>
            </a:xfrm>
            <a:prstGeom prst="rect">
              <a:avLst/>
            </a:prstGeom>
            <a:noFill/>
          </p:spPr>
        </p:pic>
      </p:grpSp>
      <p:sp>
        <p:nvSpPr>
          <p:cNvPr id="6" name="矩形 5"/>
          <p:cNvSpPr/>
          <p:nvPr/>
        </p:nvSpPr>
        <p:spPr>
          <a:xfrm>
            <a:off x="-5715" y="2188845"/>
            <a:ext cx="12870180" cy="27768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259"/>
          <p:cNvSpPr>
            <a:spLocks noChangeArrowheads="1"/>
          </p:cNvSpPr>
          <p:nvPr/>
        </p:nvSpPr>
        <p:spPr bwMode="auto">
          <a:xfrm>
            <a:off x="1244799" y="3269614"/>
            <a:ext cx="11155759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just">
              <a:buNone/>
            </a:pPr>
            <a:r>
              <a:rPr sz="4800" b="1" dirty="0">
                <a:sym typeface="+mn-lt"/>
              </a:rPr>
              <a:t>Thank you</a:t>
            </a:r>
            <a:r>
              <a:rPr lang="en-US" sz="4800" b="1" dirty="0">
                <a:sym typeface="+mn-lt"/>
              </a:rPr>
              <a:t>, any question?</a:t>
            </a:r>
            <a:endParaRPr lang="zh-CN" altLang="zh-CN" sz="4400" b="1" cap="all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2"/>
          <p:cNvSpPr txBox="1">
            <a:spLocks/>
          </p:cNvSpPr>
          <p:nvPr/>
        </p:nvSpPr>
        <p:spPr>
          <a:xfrm>
            <a:off x="1767840" y="505460"/>
            <a:ext cx="4589780" cy="5035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300" dirty="0">
                <a:cs typeface="+mn-ea"/>
              </a:rPr>
              <a:t>BACKGROUND</a:t>
            </a:r>
            <a:endParaRPr lang="zh-CN" altLang="en-US" sz="3300" dirty="0">
              <a:cs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6687" y="3616325"/>
            <a:ext cx="2736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accurately detect canopy gaps?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左大括号 4"/>
          <p:cNvSpPr/>
          <p:nvPr/>
        </p:nvSpPr>
        <p:spPr>
          <a:xfrm>
            <a:off x="2972990" y="952029"/>
            <a:ext cx="719827" cy="603212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8503" y="4216489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sensing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584932" y="1034034"/>
            <a:ext cx="9059239" cy="1242138"/>
            <a:chOff x="3584932" y="1034034"/>
            <a:chExt cx="9059239" cy="1242138"/>
          </a:xfrm>
        </p:grpSpPr>
        <p:sp>
          <p:nvSpPr>
            <p:cNvPr id="7" name="文本框 6"/>
            <p:cNvSpPr txBox="1"/>
            <p:nvPr/>
          </p:nvSpPr>
          <p:spPr>
            <a:xfrm>
              <a:off x="3584932" y="1150995"/>
              <a:ext cx="22322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Field inventory</a:t>
              </a:r>
              <a:endPara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7336" y="1034034"/>
              <a:ext cx="1656184" cy="1242138"/>
            </a:xfrm>
            <a:prstGeom prst="rect">
              <a:avLst/>
            </a:prstGeom>
          </p:spPr>
        </p:pic>
        <p:sp>
          <p:nvSpPr>
            <p:cNvPr id="14" name="右箭头 13"/>
            <p:cNvSpPr/>
            <p:nvPr/>
          </p:nvSpPr>
          <p:spPr>
            <a:xfrm>
              <a:off x="8228979" y="1307571"/>
              <a:ext cx="790642" cy="14851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9092479" y="1045609"/>
              <a:ext cx="35516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Time-consuming and laborious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 occasional errors , limited to the </a:t>
              </a:r>
              <a:r>
                <a:rPr lang="en-US" altLang="zh-CN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plot scale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.</a:t>
              </a:r>
              <a:endPara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右箭头 23"/>
            <p:cNvSpPr/>
            <p:nvPr/>
          </p:nvSpPr>
          <p:spPr>
            <a:xfrm>
              <a:off x="5603503" y="1360526"/>
              <a:ext cx="790642" cy="14851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36437" y="2360577"/>
            <a:ext cx="1942448" cy="4253518"/>
            <a:chOff x="5636437" y="2360577"/>
            <a:chExt cx="1942448" cy="4253518"/>
          </a:xfrm>
        </p:grpSpPr>
        <p:sp>
          <p:nvSpPr>
            <p:cNvPr id="16" name="左大括号 15"/>
            <p:cNvSpPr/>
            <p:nvPr/>
          </p:nvSpPr>
          <p:spPr>
            <a:xfrm>
              <a:off x="5636437" y="2464197"/>
              <a:ext cx="575512" cy="4149898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5984791" y="2769664"/>
              <a:ext cx="1368152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Object based image analysis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924193" y="3921220"/>
              <a:ext cx="1654692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Pixel-based supervised classification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909840" y="5591206"/>
              <a:ext cx="1599655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CHM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（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canopy height model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）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thresholding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068071" y="2360577"/>
              <a:ext cx="10803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methods</a:t>
              </a:r>
              <a:endPara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201707" y="2409111"/>
            <a:ext cx="2769530" cy="4759410"/>
            <a:chOff x="7201707" y="2409111"/>
            <a:chExt cx="2769530" cy="4759410"/>
          </a:xfrm>
        </p:grpSpPr>
        <p:sp>
          <p:nvSpPr>
            <p:cNvPr id="10" name="右箭头 9"/>
            <p:cNvSpPr/>
            <p:nvPr/>
          </p:nvSpPr>
          <p:spPr>
            <a:xfrm>
              <a:off x="7201707" y="3211257"/>
              <a:ext cx="493224" cy="15768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information</a:t>
              </a:r>
              <a:endParaRPr lang="zh-CN" altLang="en-US" dirty="0"/>
            </a:p>
          </p:txBody>
        </p:sp>
        <p:sp>
          <p:nvSpPr>
            <p:cNvPr id="20" name="左大括号 19"/>
            <p:cNvSpPr/>
            <p:nvPr/>
          </p:nvSpPr>
          <p:spPr>
            <a:xfrm>
              <a:off x="7263979" y="5024814"/>
              <a:ext cx="766778" cy="1927666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7744795" y="2873713"/>
              <a:ext cx="2038309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Spectral information, texture features, geometric shapes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右箭头 25"/>
            <p:cNvSpPr/>
            <p:nvPr/>
          </p:nvSpPr>
          <p:spPr>
            <a:xfrm>
              <a:off x="7201707" y="4328967"/>
              <a:ext cx="493224" cy="15768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7695512" y="4124155"/>
              <a:ext cx="141540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Spectral information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952746" y="2409111"/>
              <a:ext cx="14955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information</a:t>
              </a:r>
              <a:endPara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7821120" y="4962858"/>
              <a:ext cx="195627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Airborne laser scanning </a:t>
              </a:r>
              <a:b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(ALS)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7884461" y="6245191"/>
              <a:ext cx="208677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Digital aerial photogrammetry </a:t>
              </a:r>
              <a:b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(DAP)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088573" y="2400332"/>
            <a:ext cx="3743773" cy="5106146"/>
            <a:chOff x="9088573" y="2400332"/>
            <a:chExt cx="3743773" cy="5106146"/>
          </a:xfrm>
        </p:grpSpPr>
        <p:sp>
          <p:nvSpPr>
            <p:cNvPr id="28" name="右箭头 27"/>
            <p:cNvSpPr/>
            <p:nvPr/>
          </p:nvSpPr>
          <p:spPr>
            <a:xfrm>
              <a:off x="9700117" y="3330465"/>
              <a:ext cx="493224" cy="15768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Spectral information</a:t>
              </a:r>
              <a:endParaRPr lang="zh-CN" altLang="en-US" dirty="0"/>
            </a:p>
          </p:txBody>
        </p:sp>
        <p:sp>
          <p:nvSpPr>
            <p:cNvPr id="29" name="右箭头 28"/>
            <p:cNvSpPr/>
            <p:nvPr/>
          </p:nvSpPr>
          <p:spPr>
            <a:xfrm>
              <a:off x="9088573" y="4382885"/>
              <a:ext cx="493224" cy="15768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Spectral information</a:t>
              </a:r>
              <a:endParaRPr lang="zh-CN" altLang="en-US" dirty="0"/>
            </a:p>
          </p:txBody>
        </p:sp>
        <p:sp>
          <p:nvSpPr>
            <p:cNvPr id="23" name="矩形 22"/>
            <p:cNvSpPr/>
            <p:nvPr/>
          </p:nvSpPr>
          <p:spPr>
            <a:xfrm>
              <a:off x="9768824" y="4295703"/>
              <a:ext cx="302116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Unable to distinguish between </a:t>
              </a:r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sapling in the canopy gap and surrounding canopy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0868325" y="2400332"/>
              <a:ext cx="14955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flaws</a:t>
              </a:r>
              <a:endPara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10184855" y="2767761"/>
              <a:ext cx="2598389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Object segmentation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process is </a:t>
              </a:r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difficult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and requires a large number of </a:t>
              </a:r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samples.(</a:t>
              </a:r>
              <a:r>
                <a:rPr lang="en-US" altLang="zh-CN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Nyamgeroh</a:t>
              </a:r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2018)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右箭头 37"/>
            <p:cNvSpPr/>
            <p:nvPr/>
          </p:nvSpPr>
          <p:spPr>
            <a:xfrm>
              <a:off x="9203710" y="5466004"/>
              <a:ext cx="493224" cy="15768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Spectral information</a:t>
              </a:r>
              <a:endParaRPr lang="zh-CN" altLang="en-US" dirty="0"/>
            </a:p>
          </p:txBody>
        </p:sp>
        <p:sp>
          <p:nvSpPr>
            <p:cNvPr id="39" name="右箭头 38"/>
            <p:cNvSpPr/>
            <p:nvPr/>
          </p:nvSpPr>
          <p:spPr>
            <a:xfrm>
              <a:off x="9650691" y="6625691"/>
              <a:ext cx="457451" cy="13010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Spectral information</a:t>
              </a:r>
              <a:endParaRPr lang="zh-CN" altLang="en-US" dirty="0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257525" y="6306149"/>
              <a:ext cx="257482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Result Influenced by </a:t>
              </a:r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forest height and shadow</a:t>
              </a:r>
            </a:p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</a:t>
              </a:r>
              <a:r>
                <a:rPr lang="en-US" altLang="zh-CN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Nuske</a:t>
              </a:r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.2019)</a:t>
              </a:r>
              <a:br>
                <a:rPr lang="en-US" altLang="zh-CN" dirty="0"/>
              </a:b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0165613" y="5268040"/>
              <a:ext cx="244191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Lack of </a:t>
              </a:r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time series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data, Limited </a:t>
              </a:r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availability</a:t>
              </a:r>
            </a:p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(</a:t>
              </a:r>
              <a:r>
                <a:rPr lang="en-US" altLang="zh-CN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Nuske</a:t>
              </a:r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.2019)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21554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768475" y="454672"/>
            <a:ext cx="4804915" cy="503560"/>
          </a:xfrm>
        </p:spPr>
        <p:txBody>
          <a:bodyPr>
            <a:no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 &amp; Hypotheses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2617" y="1484581"/>
            <a:ext cx="66265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1.Is there a method based on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fusion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using the aerial image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spectrum, texture and DAP height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to detect the forest gap? 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Compared with  other three methods based on aerial images,  whether this method can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significantly improve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accuracy of forest gap detection?  </a:t>
            </a:r>
            <a:endParaRPr lang="zh-CN" alt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72617" y="3976365"/>
            <a:ext cx="5760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For the gaps of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 size levels, topography, and forest age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are the detection results of the four methods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significantly different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16335" y="5488533"/>
            <a:ext cx="56166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Is there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significant bias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characterization of canopy gap between the remote sensing methods  and the traditional ground inventory?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119212" y="1524317"/>
            <a:ext cx="5574859" cy="1015663"/>
            <a:chOff x="7119212" y="1524317"/>
            <a:chExt cx="5574859" cy="1015663"/>
          </a:xfrm>
        </p:grpSpPr>
        <p:sp>
          <p:nvSpPr>
            <p:cNvPr id="5" name="右箭头 4"/>
            <p:cNvSpPr/>
            <p:nvPr/>
          </p:nvSpPr>
          <p:spPr>
            <a:xfrm>
              <a:off x="7119212" y="1888132"/>
              <a:ext cx="1152128" cy="288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9937" y="1524317"/>
              <a:ext cx="405413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 hypothesis that such a method </a:t>
              </a:r>
              <a:r>
                <a:rPr lang="en-US" altLang="zh-CN" sz="2000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exists and can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significantly improve the accuracy of forest gap detection.</a:t>
              </a:r>
              <a:endPara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252460" y="5796310"/>
            <a:ext cx="5729643" cy="707886"/>
            <a:chOff x="7129106" y="5796310"/>
            <a:chExt cx="5729643" cy="707886"/>
          </a:xfrm>
        </p:grpSpPr>
        <p:sp>
          <p:nvSpPr>
            <p:cNvPr id="22" name="右箭头 21"/>
            <p:cNvSpPr/>
            <p:nvPr/>
          </p:nvSpPr>
          <p:spPr>
            <a:xfrm>
              <a:off x="7129106" y="6044169"/>
              <a:ext cx="1152128" cy="288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8805638" y="5796310"/>
              <a:ext cx="405311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There is </a:t>
              </a:r>
              <a:r>
                <a:rPr lang="en-US" altLang="zh-CN" sz="2000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no significant bias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between the two methods.</a:t>
              </a:r>
              <a:endPara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099133" y="3957150"/>
            <a:ext cx="5759616" cy="1323439"/>
            <a:chOff x="7099133" y="3957150"/>
            <a:chExt cx="5759616" cy="1323439"/>
          </a:xfrm>
        </p:grpSpPr>
        <p:sp>
          <p:nvSpPr>
            <p:cNvPr id="21" name="右箭头 20"/>
            <p:cNvSpPr/>
            <p:nvPr/>
          </p:nvSpPr>
          <p:spPr>
            <a:xfrm>
              <a:off x="7099133" y="4196164"/>
              <a:ext cx="1152128" cy="288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281234" y="3957150"/>
              <a:ext cx="457751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There are </a:t>
              </a:r>
              <a:r>
                <a:rPr lang="en-US" altLang="zh-CN" sz="2000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significant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differences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between the four methods, and the method based on spectrum, texture and height information is better</a:t>
              </a:r>
              <a:endPara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8818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419428" y="448469"/>
            <a:ext cx="3168922" cy="503560"/>
          </a:xfrm>
        </p:spPr>
        <p:txBody>
          <a:bodyPr>
            <a:noAutofit/>
          </a:bodyPr>
          <a:lstStyle/>
          <a:p>
            <a:r>
              <a:rPr lang="en-US" altLang="zh-CN" sz="3600" dirty="0"/>
              <a:t>Study site</a:t>
            </a:r>
          </a:p>
        </p:txBody>
      </p:sp>
      <p:sp>
        <p:nvSpPr>
          <p:cNvPr id="9" name="矩形 8"/>
          <p:cNvSpPr/>
          <p:nvPr/>
        </p:nvSpPr>
        <p:spPr>
          <a:xfrm>
            <a:off x="1604839" y="6064597"/>
            <a:ext cx="9822341" cy="500644"/>
          </a:xfrm>
          <a:prstGeom prst="rect">
            <a:avLst/>
          </a:prstGeom>
        </p:spPr>
        <p:txBody>
          <a:bodyPr wrap="square" lIns="114803" tIns="57401" rIns="114803" bIns="57401">
            <a:spAutoFit/>
          </a:bodyPr>
          <a:lstStyle/>
          <a:p>
            <a:pPr algn="ctr"/>
            <a:r>
              <a:rPr lang="en-US" altLang="zh-CN" sz="2500" b="1" dirty="0"/>
              <a:t> </a:t>
            </a:r>
            <a:endParaRPr lang="zh-CN" altLang="en-US" dirty="0"/>
          </a:p>
        </p:txBody>
      </p:sp>
      <p:grpSp>
        <p:nvGrpSpPr>
          <p:cNvPr id="29" name="组合 28"/>
          <p:cNvGrpSpPr/>
          <p:nvPr/>
        </p:nvGrpSpPr>
        <p:grpSpPr>
          <a:xfrm>
            <a:off x="668735" y="1240061"/>
            <a:ext cx="11535077" cy="4913052"/>
            <a:chOff x="668735" y="1240061"/>
            <a:chExt cx="11535077" cy="4913052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1423" y="1341943"/>
              <a:ext cx="5342389" cy="4754098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735" y="1240061"/>
              <a:ext cx="6142355" cy="4913052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1772" y="1456085"/>
              <a:ext cx="1486134" cy="1224136"/>
            </a:xfrm>
            <a:prstGeom prst="rect">
              <a:avLst/>
            </a:prstGeom>
          </p:spPr>
        </p:pic>
        <p:cxnSp>
          <p:nvCxnSpPr>
            <p:cNvPr id="8" name="直接箭头连接符 7"/>
            <p:cNvCxnSpPr/>
            <p:nvPr/>
          </p:nvCxnSpPr>
          <p:spPr>
            <a:xfrm>
              <a:off x="1820863" y="2068153"/>
              <a:ext cx="432048" cy="2124236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箭头连接符 14"/>
            <p:cNvCxnSpPr/>
            <p:nvPr/>
          </p:nvCxnSpPr>
          <p:spPr>
            <a:xfrm>
              <a:off x="1892871" y="1960141"/>
              <a:ext cx="3312368" cy="64807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/>
            <p:nvPr/>
          </p:nvCxnSpPr>
          <p:spPr>
            <a:xfrm flipV="1">
              <a:off x="4701183" y="2608213"/>
              <a:ext cx="3168352" cy="108012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1"/>
            <p:cNvCxnSpPr/>
            <p:nvPr/>
          </p:nvCxnSpPr>
          <p:spPr>
            <a:xfrm>
              <a:off x="4845199" y="3976365"/>
              <a:ext cx="3384376" cy="1152128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29"/>
          <p:cNvSpPr txBox="1"/>
          <p:nvPr/>
        </p:nvSpPr>
        <p:spPr>
          <a:xfrm>
            <a:off x="956768" y="6317301"/>
            <a:ext cx="112470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ha permanent plot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forest ecosystem in the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TianTong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National Park (Zhejiang Province, China)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(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29°48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．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696'—29°48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．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938' N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121°46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．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953'—121°47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．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278' E,  from 304m to 602m above sea level)</a:t>
            </a:r>
          </a:p>
        </p:txBody>
      </p:sp>
    </p:spTree>
    <p:extLst>
      <p:ext uri="{BB962C8B-B14F-4D97-AF65-F5344CB8AC3E}">
        <p14:creationId xmlns:p14="http://schemas.microsoft.com/office/powerpoint/2010/main" val="40431789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Field Data</a:t>
            </a:r>
            <a:endParaRPr lang="zh-CN" altLang="en-US" sz="2800" dirty="0"/>
          </a:p>
        </p:txBody>
      </p:sp>
      <p:sp>
        <p:nvSpPr>
          <p:cNvPr id="5" name="矩形 4"/>
          <p:cNvSpPr/>
          <p:nvPr/>
        </p:nvSpPr>
        <p:spPr>
          <a:xfrm>
            <a:off x="308695" y="1394348"/>
            <a:ext cx="5112568" cy="731476"/>
          </a:xfrm>
          <a:prstGeom prst="rect">
            <a:avLst/>
          </a:prstGeom>
        </p:spPr>
        <p:txBody>
          <a:bodyPr wrap="square" lIns="114803" tIns="57401" rIns="114803" bIns="57401">
            <a:spAutoFit/>
          </a:bodyPr>
          <a:lstStyle/>
          <a:p>
            <a:pPr algn="just"/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total of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50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canopy gap sample points within the 20 ha plot.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5619115" y="1429847"/>
            <a:ext cx="6858932" cy="451575"/>
            <a:chOff x="5619115" y="1429847"/>
            <a:chExt cx="6858932" cy="451575"/>
          </a:xfrm>
        </p:grpSpPr>
        <p:sp>
          <p:nvSpPr>
            <p:cNvPr id="3" name="右箭头 2"/>
            <p:cNvSpPr/>
            <p:nvPr/>
          </p:nvSpPr>
          <p:spPr>
            <a:xfrm>
              <a:off x="5619115" y="1429847"/>
              <a:ext cx="1008112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077447" y="1481312"/>
              <a:ext cx="5400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Direct evaluate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 detect result of four methods</a:t>
              </a:r>
              <a:endPara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797" y="1818319"/>
            <a:ext cx="6732747" cy="538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35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1"/>
          <p:cNvSpPr txBox="1">
            <a:spLocks/>
          </p:cNvSpPr>
          <p:nvPr/>
        </p:nvSpPr>
        <p:spPr>
          <a:xfrm>
            <a:off x="1748855" y="447973"/>
            <a:ext cx="3168922" cy="503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2800" dirty="0"/>
              <a:t>Field Data</a:t>
            </a:r>
            <a:endParaRPr lang="zh-CN" altLang="en-US" sz="2800" dirty="0"/>
          </a:p>
        </p:txBody>
      </p:sp>
      <p:sp>
        <p:nvSpPr>
          <p:cNvPr id="2" name="文本框 1"/>
          <p:cNvSpPr txBox="1"/>
          <p:nvPr/>
        </p:nvSpPr>
        <p:spPr>
          <a:xfrm>
            <a:off x="596727" y="1227275"/>
            <a:ext cx="10081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Twice comprehensive  field inventory of canopy gap in 2010 and 2015 within the 20 ha plot 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42744" y="1712179"/>
            <a:ext cx="5438559" cy="1619296"/>
            <a:chOff x="342744" y="1712179"/>
            <a:chExt cx="5438559" cy="1619296"/>
          </a:xfrm>
        </p:grpSpPr>
        <p:sp>
          <p:nvSpPr>
            <p:cNvPr id="9" name="文本框 8"/>
            <p:cNvSpPr txBox="1"/>
            <p:nvPr/>
          </p:nvSpPr>
          <p:spPr>
            <a:xfrm>
              <a:off x="454159" y="1712179"/>
              <a:ext cx="25188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2010 </a:t>
              </a:r>
              <a:r>
                <a:rPr lang="en-US" altLang="zh-CN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</a:t>
              </a:r>
              <a:r>
                <a:rPr lang="zh-CN" alt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张志国）</a:t>
              </a:r>
              <a:endPara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2744" y="2131146"/>
              <a:ext cx="543855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 overall  characteristics: There are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174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canopy gaps,</a:t>
              </a:r>
            </a:p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 total area is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23980.87 m</a:t>
              </a:r>
              <a:r>
                <a:rPr lang="en-US" altLang="zh-CN" b="1" baseline="30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maximum area of canopy gap is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664.04 m</a:t>
              </a:r>
              <a:r>
                <a:rPr lang="en-US" altLang="zh-CN" b="1" baseline="30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,and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minimal is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46.18 m</a:t>
              </a:r>
              <a:r>
                <a:rPr lang="en-US" altLang="zh-CN" b="1" baseline="30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gap area fraction is 13.1%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canopy gap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density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is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9.5/ha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.</a:t>
              </a: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2198063"/>
              </p:ext>
            </p:extLst>
          </p:nvPr>
        </p:nvGraphicFramePr>
        <p:xfrm>
          <a:off x="164679" y="3616325"/>
          <a:ext cx="5904656" cy="3168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6164">
                  <a:extLst>
                    <a:ext uri="{9D8B030D-6E8A-4147-A177-3AD203B41FA5}">
                      <a16:colId xmlns:a16="http://schemas.microsoft.com/office/drawing/2014/main" val="1855865176"/>
                    </a:ext>
                  </a:extLst>
                </a:gridCol>
                <a:gridCol w="1476164">
                  <a:extLst>
                    <a:ext uri="{9D8B030D-6E8A-4147-A177-3AD203B41FA5}">
                      <a16:colId xmlns:a16="http://schemas.microsoft.com/office/drawing/2014/main" val="1634832149"/>
                    </a:ext>
                  </a:extLst>
                </a:gridCol>
                <a:gridCol w="1476164">
                  <a:extLst>
                    <a:ext uri="{9D8B030D-6E8A-4147-A177-3AD203B41FA5}">
                      <a16:colId xmlns:a16="http://schemas.microsoft.com/office/drawing/2014/main" val="1808191365"/>
                    </a:ext>
                  </a:extLst>
                </a:gridCol>
                <a:gridCol w="1476164">
                  <a:extLst>
                    <a:ext uri="{9D8B030D-6E8A-4147-A177-3AD203B41FA5}">
                      <a16:colId xmlns:a16="http://schemas.microsoft.com/office/drawing/2014/main" val="3900206857"/>
                    </a:ext>
                  </a:extLst>
                </a:gridCol>
              </a:tblGrid>
              <a:tr h="7920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Canopy gap Type</a:t>
                      </a:r>
                      <a:endParaRPr lang="zh-CN" altLang="en-US" sz="18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range</a:t>
                      </a:r>
                      <a:endParaRPr lang="zh-CN" altLang="en-US" sz="18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Gap number</a:t>
                      </a:r>
                      <a:endParaRPr lang="zh-CN" altLang="en-US" sz="18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Gap area/m</a:t>
                      </a:r>
                      <a:r>
                        <a:rPr lang="en-US" altLang="zh-CN" sz="1800" b="1" kern="1200" baseline="300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1800" b="1" kern="1200" baseline="300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51"/>
                  </a:ext>
                </a:extLst>
              </a:tr>
              <a:tr h="792088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Small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45~100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74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5750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878898"/>
                  </a:ext>
                </a:extLst>
              </a:tr>
              <a:tr h="792088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medium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100~250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85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12000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093243"/>
                  </a:ext>
                </a:extLst>
              </a:tr>
              <a:tr h="792088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Large 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&gt;250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15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6230.87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655322"/>
                  </a:ext>
                </a:extLst>
              </a:tr>
            </a:tbl>
          </a:graphicData>
        </a:graphic>
      </p:graphicFrame>
      <p:grpSp>
        <p:nvGrpSpPr>
          <p:cNvPr id="4" name="组合 3"/>
          <p:cNvGrpSpPr/>
          <p:nvPr/>
        </p:nvGrpSpPr>
        <p:grpSpPr>
          <a:xfrm>
            <a:off x="5781303" y="1712178"/>
            <a:ext cx="6768752" cy="1619297"/>
            <a:chOff x="5781303" y="1712178"/>
            <a:chExt cx="6768752" cy="1619297"/>
          </a:xfrm>
        </p:grpSpPr>
        <p:sp>
          <p:nvSpPr>
            <p:cNvPr id="12" name="文本框 11"/>
            <p:cNvSpPr txBox="1"/>
            <p:nvPr/>
          </p:nvSpPr>
          <p:spPr>
            <a:xfrm>
              <a:off x="6755583" y="1712178"/>
              <a:ext cx="22660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2015</a:t>
              </a:r>
              <a:r>
                <a:rPr lang="zh-CN" alt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（林庆凯）</a:t>
              </a:r>
              <a:endPara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005439" y="2131146"/>
              <a:ext cx="55446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 overall  characteristics: There are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149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canopy gaps,</a:t>
              </a:r>
            </a:p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 total area is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7504.18 m</a:t>
              </a:r>
              <a:r>
                <a:rPr lang="en-US" altLang="zh-CN" b="1" baseline="30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the average area is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50.36 m</a:t>
              </a:r>
              <a:r>
                <a:rPr lang="en-US" altLang="zh-CN" b="1" baseline="30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maximum area of canopy gap is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223.9m</a:t>
              </a:r>
              <a:r>
                <a:rPr lang="en-US" altLang="zh-CN" b="1" baseline="30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and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minimal is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15.6 m</a:t>
              </a:r>
              <a:r>
                <a:rPr lang="en-US" altLang="zh-CN" b="1" baseline="30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gap area fraction is 3.8%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.</a:t>
              </a:r>
            </a:p>
          </p:txBody>
        </p:sp>
        <p:sp>
          <p:nvSpPr>
            <p:cNvPr id="14" name="右箭头 13"/>
            <p:cNvSpPr/>
            <p:nvPr/>
          </p:nvSpPr>
          <p:spPr>
            <a:xfrm>
              <a:off x="5781303" y="2551290"/>
              <a:ext cx="936104" cy="36004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8578635"/>
              </p:ext>
            </p:extLst>
          </p:nvPr>
        </p:nvGraphicFramePr>
        <p:xfrm>
          <a:off x="6645399" y="3616325"/>
          <a:ext cx="5904656" cy="3168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6164">
                  <a:extLst>
                    <a:ext uri="{9D8B030D-6E8A-4147-A177-3AD203B41FA5}">
                      <a16:colId xmlns:a16="http://schemas.microsoft.com/office/drawing/2014/main" val="1855865176"/>
                    </a:ext>
                  </a:extLst>
                </a:gridCol>
                <a:gridCol w="1476164">
                  <a:extLst>
                    <a:ext uri="{9D8B030D-6E8A-4147-A177-3AD203B41FA5}">
                      <a16:colId xmlns:a16="http://schemas.microsoft.com/office/drawing/2014/main" val="1634832149"/>
                    </a:ext>
                  </a:extLst>
                </a:gridCol>
                <a:gridCol w="1476164">
                  <a:extLst>
                    <a:ext uri="{9D8B030D-6E8A-4147-A177-3AD203B41FA5}">
                      <a16:colId xmlns:a16="http://schemas.microsoft.com/office/drawing/2014/main" val="1808191365"/>
                    </a:ext>
                  </a:extLst>
                </a:gridCol>
                <a:gridCol w="1476164">
                  <a:extLst>
                    <a:ext uri="{9D8B030D-6E8A-4147-A177-3AD203B41FA5}">
                      <a16:colId xmlns:a16="http://schemas.microsoft.com/office/drawing/2014/main" val="3900206857"/>
                    </a:ext>
                  </a:extLst>
                </a:gridCol>
              </a:tblGrid>
              <a:tr h="7920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Canopy gap Type</a:t>
                      </a:r>
                      <a:endParaRPr lang="zh-CN" altLang="en-US" sz="18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range</a:t>
                      </a:r>
                      <a:endParaRPr lang="zh-CN" altLang="en-US" sz="18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Gap number</a:t>
                      </a:r>
                      <a:endParaRPr lang="zh-CN" altLang="en-US" sz="18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Gap area/m</a:t>
                      </a:r>
                      <a:r>
                        <a:rPr lang="en-US" altLang="zh-CN" sz="1800" b="1" kern="1200" baseline="300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1800" b="1" kern="1200" baseline="300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51"/>
                  </a:ext>
                </a:extLst>
              </a:tr>
              <a:tr h="792088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Small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15~50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104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3337.32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878898"/>
                  </a:ext>
                </a:extLst>
              </a:tr>
              <a:tr h="792088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medium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50~100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2256.67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093243"/>
                  </a:ext>
                </a:extLst>
              </a:tr>
              <a:tr h="792088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Large 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&gt;100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13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1910.20</a:t>
                      </a:r>
                      <a:endParaRPr lang="zh-CN" altLang="en-US" sz="1800" b="1" kern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6553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47854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1"/>
          <p:cNvSpPr txBox="1">
            <a:spLocks/>
          </p:cNvSpPr>
          <p:nvPr/>
        </p:nvSpPr>
        <p:spPr>
          <a:xfrm>
            <a:off x="1748855" y="447973"/>
            <a:ext cx="3168922" cy="503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2800" dirty="0"/>
              <a:t>UAV Data</a:t>
            </a:r>
            <a:endParaRPr lang="zh-CN" altLang="en-US" sz="28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95" y="2153228"/>
            <a:ext cx="4090232" cy="309634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375" y="1168052"/>
            <a:ext cx="6334440" cy="5066694"/>
          </a:xfrm>
          <a:prstGeom prst="rect">
            <a:avLst/>
          </a:prstGeom>
        </p:spPr>
      </p:pic>
      <p:sp>
        <p:nvSpPr>
          <p:cNvPr id="4" name="右箭头 3"/>
          <p:cNvSpPr/>
          <p:nvPr/>
        </p:nvSpPr>
        <p:spPr>
          <a:xfrm>
            <a:off x="4802368" y="3406834"/>
            <a:ext cx="1223566" cy="5891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06975" y="5560541"/>
            <a:ext cx="61206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September 2016, the German MD4-1000 UAV was used as a platform, equipped with RGB camera to obtain aerial images. The flight height was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240m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flight speed was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5m / s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 GCPs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were placed on the ground.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312 photos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were taken.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198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7278" y="0"/>
            <a:ext cx="13023428" cy="16001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1909" y="393975"/>
            <a:ext cx="26161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u="sng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Flow chart</a:t>
            </a:r>
            <a:endParaRPr lang="zh-CN" altLang="en-US" sz="3600" b="1" u="sng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78" name="组合 1077"/>
          <p:cNvGrpSpPr/>
          <p:nvPr/>
        </p:nvGrpSpPr>
        <p:grpSpPr>
          <a:xfrm>
            <a:off x="596727" y="159941"/>
            <a:ext cx="11849221" cy="6653861"/>
            <a:chOff x="596727" y="159941"/>
            <a:chExt cx="11849221" cy="6653861"/>
          </a:xfrm>
        </p:grpSpPr>
        <p:grpSp>
          <p:nvGrpSpPr>
            <p:cNvPr id="1038" name="组合 1037"/>
            <p:cNvGrpSpPr/>
            <p:nvPr/>
          </p:nvGrpSpPr>
          <p:grpSpPr>
            <a:xfrm>
              <a:off x="1172791" y="159941"/>
              <a:ext cx="11273157" cy="4050360"/>
              <a:chOff x="268786" y="1006125"/>
              <a:chExt cx="11273157" cy="4050360"/>
            </a:xfrm>
            <a:noFill/>
          </p:grpSpPr>
          <p:sp>
            <p:nvSpPr>
              <p:cNvPr id="2" name="矩形 1"/>
              <p:cNvSpPr/>
              <p:nvPr/>
            </p:nvSpPr>
            <p:spPr>
              <a:xfrm>
                <a:off x="2396927" y="1023938"/>
                <a:ext cx="2304256" cy="938426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UAV Data</a:t>
                </a:r>
                <a:endPara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5565279" y="1023938"/>
                <a:ext cx="2453973" cy="954016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DEM</a:t>
                </a:r>
                <a:endPara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9237687" y="1006125"/>
                <a:ext cx="2304256" cy="971829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Field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Data</a:t>
                </a:r>
                <a:endPara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" name="直接连接符 7"/>
              <p:cNvCxnSpPr>
                <a:stCxn id="2" idx="2"/>
                <a:endCxn id="2" idx="2"/>
              </p:cNvCxnSpPr>
              <p:nvPr/>
            </p:nvCxnSpPr>
            <p:spPr>
              <a:xfrm>
                <a:off x="3549055" y="1962364"/>
                <a:ext cx="0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>
                <a:stCxn id="2" idx="2"/>
              </p:cNvCxnSpPr>
              <p:nvPr/>
            </p:nvCxnSpPr>
            <p:spPr>
              <a:xfrm>
                <a:off x="3549055" y="1962364"/>
                <a:ext cx="0" cy="573841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>
                <a:stCxn id="4" idx="2"/>
              </p:cNvCxnSpPr>
              <p:nvPr/>
            </p:nvCxnSpPr>
            <p:spPr>
              <a:xfrm flipH="1">
                <a:off x="6789415" y="1977954"/>
                <a:ext cx="2851" cy="558251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>
                <a:off x="3549055" y="2536205"/>
                <a:ext cx="3240360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388815" y="2536205"/>
                <a:ext cx="7272808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/>
            </p:nvCxnSpPr>
            <p:spPr>
              <a:xfrm>
                <a:off x="1388815" y="2536205"/>
                <a:ext cx="0" cy="504056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3549055" y="2536205"/>
                <a:ext cx="0" cy="504056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6789415" y="2536205"/>
                <a:ext cx="0" cy="504056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8661623" y="2536205"/>
                <a:ext cx="0" cy="504056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矩形 39"/>
              <p:cNvSpPr/>
              <p:nvPr/>
            </p:nvSpPr>
            <p:spPr>
              <a:xfrm>
                <a:off x="268786" y="3040261"/>
                <a:ext cx="2092137" cy="93610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Pixel-based </a:t>
                </a:r>
                <a:r>
                  <a:rPr lang="en-US" altLang="zh-CN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supervised classification</a:t>
                </a:r>
                <a:endPara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2648956" y="3040261"/>
                <a:ext cx="2088232" cy="93610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Object based </a:t>
                </a:r>
                <a:r>
                  <a:rPr lang="en-US" altLang="zh-CN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image analysis</a:t>
                </a:r>
                <a:endPara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5580431" y="3050801"/>
                <a:ext cx="2052228" cy="1008112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CHM thresholding</a:t>
                </a:r>
                <a:endParaRPr lang="zh-CN" altLang="en-US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7797527" y="3060809"/>
                <a:ext cx="2232248" cy="170764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Automatic classification based on </a:t>
                </a:r>
                <a:r>
                  <a:rPr lang="en-US" altLang="zh-CN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photographic height, spectrum, texture</a:t>
                </a:r>
                <a:endParaRPr lang="zh-CN" altLang="en-US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52" name="直接连接符 51"/>
              <p:cNvCxnSpPr>
                <a:stCxn id="40" idx="2"/>
              </p:cNvCxnSpPr>
              <p:nvPr/>
            </p:nvCxnSpPr>
            <p:spPr>
              <a:xfrm>
                <a:off x="1314855" y="3976365"/>
                <a:ext cx="1952" cy="108012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>
                <a:stCxn id="41" idx="2"/>
              </p:cNvCxnSpPr>
              <p:nvPr/>
            </p:nvCxnSpPr>
            <p:spPr>
              <a:xfrm flipH="1">
                <a:off x="3693071" y="3976365"/>
                <a:ext cx="1" cy="108012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>
                <a:stCxn id="42" idx="2"/>
                <a:endCxn id="42" idx="2"/>
              </p:cNvCxnSpPr>
              <p:nvPr/>
            </p:nvCxnSpPr>
            <p:spPr>
              <a:xfrm>
                <a:off x="6606545" y="4058913"/>
                <a:ext cx="0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>
                <a:off x="6285359" y="4058913"/>
                <a:ext cx="0" cy="997572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8" name="直接连接符 1027"/>
              <p:cNvCxnSpPr/>
              <p:nvPr/>
            </p:nvCxnSpPr>
            <p:spPr>
              <a:xfrm>
                <a:off x="1314855" y="5056485"/>
                <a:ext cx="7346768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6" name="直接连接符 1035"/>
              <p:cNvCxnSpPr/>
              <p:nvPr/>
            </p:nvCxnSpPr>
            <p:spPr>
              <a:xfrm>
                <a:off x="8661623" y="4768453"/>
                <a:ext cx="0" cy="288032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40" name="直接连接符 1039"/>
            <p:cNvCxnSpPr/>
            <p:nvPr/>
          </p:nvCxnSpPr>
          <p:spPr>
            <a:xfrm>
              <a:off x="3300932" y="4210301"/>
              <a:ext cx="0" cy="558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2" name="直接连接符 1041"/>
            <p:cNvCxnSpPr/>
            <p:nvPr/>
          </p:nvCxnSpPr>
          <p:spPr>
            <a:xfrm>
              <a:off x="5892244" y="4210301"/>
              <a:ext cx="0" cy="558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1" name="直接连接符 1050"/>
            <p:cNvCxnSpPr/>
            <p:nvPr/>
          </p:nvCxnSpPr>
          <p:spPr>
            <a:xfrm>
              <a:off x="7939601" y="4210301"/>
              <a:ext cx="971" cy="558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5" name="矩形 1054"/>
            <p:cNvSpPr/>
            <p:nvPr/>
          </p:nvSpPr>
          <p:spPr>
            <a:xfrm>
              <a:off x="596727" y="4768453"/>
              <a:ext cx="10081120" cy="1368152"/>
            </a:xfrm>
            <a:prstGeom prst="rect">
              <a:avLst/>
            </a:prstGeom>
            <a:noFill/>
            <a:ln w="19050">
              <a:solidFill>
                <a:schemeClr val="accent1">
                  <a:shade val="50000"/>
                </a:scheme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2" name="矩形 1061"/>
            <p:cNvSpPr/>
            <p:nvPr/>
          </p:nvSpPr>
          <p:spPr>
            <a:xfrm>
              <a:off x="664409" y="5129363"/>
              <a:ext cx="3016106" cy="64633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</a:rPr>
                <a:t>Direct evaluation </a:t>
              </a:r>
              <a:r>
                <a:rPr lang="en-US" altLang="zh-CN" dirty="0"/>
                <a:t>based on </a:t>
              </a:r>
              <a:r>
                <a:rPr lang="en-US" altLang="zh-CN" b="1" dirty="0">
                  <a:solidFill>
                    <a:srgbClr val="FF0000"/>
                  </a:solidFill>
                </a:rPr>
                <a:t>50 </a:t>
              </a:r>
              <a:r>
                <a:rPr lang="en-US" altLang="zh-CN" dirty="0"/>
                <a:t>forest gap sampling points</a:t>
              </a:r>
              <a:endParaRPr lang="zh-CN" altLang="en-US" dirty="0"/>
            </a:p>
          </p:txBody>
        </p:sp>
        <p:sp>
          <p:nvSpPr>
            <p:cNvPr id="103" name="矩形 102"/>
            <p:cNvSpPr/>
            <p:nvPr/>
          </p:nvSpPr>
          <p:spPr>
            <a:xfrm>
              <a:off x="3981103" y="4990864"/>
              <a:ext cx="3016106" cy="92333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Compared with field inventory data on </a:t>
              </a:r>
              <a:r>
                <a:rPr lang="en-US" altLang="zh-CN" b="1" dirty="0">
                  <a:solidFill>
                    <a:srgbClr val="FF0000"/>
                  </a:solidFill>
                </a:rPr>
                <a:t>overall canopy gap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characteristics</a:t>
              </a:r>
              <a:endParaRPr lang="zh-CN" alt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104" name="矩形 103"/>
            <p:cNvSpPr/>
            <p:nvPr/>
          </p:nvSpPr>
          <p:spPr>
            <a:xfrm>
              <a:off x="7297797" y="5002389"/>
              <a:ext cx="3311313" cy="92333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Compared the result of four methods in different canopy gap </a:t>
              </a:r>
              <a:r>
                <a:rPr lang="en-US" altLang="zh-CN" b="1" dirty="0">
                  <a:solidFill>
                    <a:srgbClr val="FF0000"/>
                  </a:solidFill>
                </a:rPr>
                <a:t>size, topographic, forest age.</a:t>
              </a:r>
              <a:endParaRPr lang="zh-CN" altLang="en-US" b="1" dirty="0">
                <a:solidFill>
                  <a:srgbClr val="FF0000"/>
                </a:solidFill>
              </a:endParaRPr>
            </a:p>
          </p:txBody>
        </p:sp>
        <p:cxnSp>
          <p:nvCxnSpPr>
            <p:cNvPr id="1067" name="直接连接符 1066"/>
            <p:cNvCxnSpPr/>
            <p:nvPr/>
          </p:nvCxnSpPr>
          <p:spPr>
            <a:xfrm>
              <a:off x="11685959" y="1131770"/>
              <a:ext cx="52053" cy="433228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0" name="直接连接符 1069"/>
            <p:cNvCxnSpPr>
              <a:stCxn id="1055" idx="3"/>
            </p:cNvCxnSpPr>
            <p:nvPr/>
          </p:nvCxnSpPr>
          <p:spPr>
            <a:xfrm flipV="1">
              <a:off x="10677847" y="5452528"/>
              <a:ext cx="1048020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4" name="直接箭头连接符 1073"/>
            <p:cNvCxnSpPr>
              <a:stCxn id="1055" idx="2"/>
            </p:cNvCxnSpPr>
            <p:nvPr/>
          </p:nvCxnSpPr>
          <p:spPr>
            <a:xfrm>
              <a:off x="5637287" y="6136605"/>
              <a:ext cx="0" cy="2701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7" name="文本框 1076"/>
            <p:cNvSpPr txBox="1"/>
            <p:nvPr/>
          </p:nvSpPr>
          <p:spPr>
            <a:xfrm>
              <a:off x="3264928" y="6444470"/>
              <a:ext cx="4856149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The </a:t>
              </a:r>
              <a:r>
                <a:rPr lang="en-US" altLang="zh-CN" b="1" dirty="0">
                  <a:solidFill>
                    <a:srgbClr val="FF0000"/>
                  </a:solidFill>
                </a:rPr>
                <a:t>most suitable</a:t>
              </a:r>
              <a:r>
                <a:rPr lang="en-US" altLang="zh-CN" dirty="0"/>
                <a:t> method to detect canopy gap 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30106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300">
        <p15:prstTrans prst="pageCurlDouble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自定义设计方案">
  <a:themeElements>
    <a:clrScheme name="自定义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0B0F0"/>
      </a:accent2>
      <a:accent3>
        <a:srgbClr val="0070C0"/>
      </a:accent3>
      <a:accent4>
        <a:srgbClr val="00B0F0"/>
      </a:accent4>
      <a:accent5>
        <a:srgbClr val="0070C0"/>
      </a:accent5>
      <a:accent6>
        <a:srgbClr val="00B0F0"/>
      </a:accent6>
      <a:hlink>
        <a:srgbClr val="0070C0"/>
      </a:hlink>
      <a:folHlink>
        <a:srgbClr val="00B0F0"/>
      </a:folHlink>
    </a:clrScheme>
    <a:fontScheme name="自定义 3">
      <a:majorFont>
        <a:latin typeface="微软雅黑"/>
        <a:ea typeface="微软雅黑"/>
        <a:cs typeface=""/>
      </a:majorFont>
      <a:minorFont>
        <a:latin typeface="Impac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1571</Words>
  <Application>Microsoft Office PowerPoint</Application>
  <PresentationFormat>自定义</PresentationFormat>
  <Paragraphs>188</Paragraphs>
  <Slides>20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等线</vt:lpstr>
      <vt:lpstr>宋体</vt:lpstr>
      <vt:lpstr>微软雅黑</vt:lpstr>
      <vt:lpstr>Arial</vt:lpstr>
      <vt:lpstr>Calibri</vt:lpstr>
      <vt:lpstr>Impact</vt:lpstr>
      <vt:lpstr>Times New Roman</vt:lpstr>
      <vt:lpstr>Wingdings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bt097</dc:title>
  <dc:creator/>
  <cp:lastModifiedBy/>
  <cp:revision>80</cp:revision>
  <dcterms:created xsi:type="dcterms:W3CDTF">2016-11-12T16:40:00Z</dcterms:created>
  <dcterms:modified xsi:type="dcterms:W3CDTF">2020-08-31T14:11:39Z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2052-10.1.0.7668</vt:lpwstr>
  </property>
  <property fmtid="{D5CDD505-2E9C-101B-9397-08002B2CF9AE}" pid="3" name="KSORubyTemplateID">
    <vt:lpwstr>8</vt:lpwstr>
  </property>
</Properties>
</file>

<file path=docProps/thumbnail.jpeg>
</file>